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 id="269" r:id="rId55"/>
    <p:sldId id="270" r:id="rId56"/>
    <p:sldId id="271" r:id="rId57"/>
    <p:sldId id="272" r:id="rId58"/>
    <p:sldId id="273" r:id="rId59"/>
    <p:sldId id="274" r:id="rId60"/>
    <p:sldId id="275" r:id="rId61"/>
    <p:sldId id="276" r:id="rId62"/>
    <p:sldId id="277" r:id="rId63"/>
    <p:sldId id="278" r:id="rId64"/>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ileron" charset="1" panose="00000500000000000000"/>
      <p:regular r:id="rId12"/>
    </p:embeddedFont>
    <p:embeddedFont>
      <p:font typeface="Aileron Bold" charset="1" panose="00000800000000000000"/>
      <p:regular r:id="rId13"/>
    </p:embeddedFont>
    <p:embeddedFont>
      <p:font typeface="Aileron Italics" charset="1" panose="00000500000000000000"/>
      <p:regular r:id="rId14"/>
    </p:embeddedFont>
    <p:embeddedFont>
      <p:font typeface="Aileron Bold Italics" charset="1" panose="00000800000000000000"/>
      <p:regular r:id="rId15"/>
    </p:embeddedFont>
    <p:embeddedFont>
      <p:font typeface="Aileron Thin" charset="1" panose="00000300000000000000"/>
      <p:regular r:id="rId16"/>
    </p:embeddedFont>
    <p:embeddedFont>
      <p:font typeface="Aileron Thin Italics" charset="1" panose="00000300000000000000"/>
      <p:regular r:id="rId17"/>
    </p:embeddedFont>
    <p:embeddedFont>
      <p:font typeface="Aileron Light" charset="1" panose="00000400000000000000"/>
      <p:regular r:id="rId18"/>
    </p:embeddedFont>
    <p:embeddedFont>
      <p:font typeface="Aileron Light Italics" charset="1" panose="00000400000000000000"/>
      <p:regular r:id="rId19"/>
    </p:embeddedFont>
    <p:embeddedFont>
      <p:font typeface="Aileron Ultra-Bold" charset="1" panose="00000A00000000000000"/>
      <p:regular r:id="rId20"/>
    </p:embeddedFont>
    <p:embeddedFont>
      <p:font typeface="Aileron Ultra-Bold Italics" charset="1" panose="00000A00000000000000"/>
      <p:regular r:id="rId21"/>
    </p:embeddedFont>
    <p:embeddedFont>
      <p:font typeface="Aileron Heavy" charset="1" panose="00000A00000000000000"/>
      <p:regular r:id="rId22"/>
    </p:embeddedFont>
    <p:embeddedFont>
      <p:font typeface="Aileron Heavy Italics" charset="1" panose="00000A00000000000000"/>
      <p:regular r:id="rId23"/>
    </p:embeddedFont>
    <p:embeddedFont>
      <p:font typeface="Fira Sans" charset="1" panose="020B0503050000020004"/>
      <p:regular r:id="rId24"/>
    </p:embeddedFont>
    <p:embeddedFont>
      <p:font typeface="Fira Sans Bold" charset="1" panose="020B0803050000020004"/>
      <p:regular r:id="rId25"/>
    </p:embeddedFont>
    <p:embeddedFont>
      <p:font typeface="Fira Sans Italics" charset="1" panose="020B0503050000020004"/>
      <p:regular r:id="rId26"/>
    </p:embeddedFont>
    <p:embeddedFont>
      <p:font typeface="Fira Sans Bold Italics" charset="1" panose="020B0803050000020004"/>
      <p:regular r:id="rId27"/>
    </p:embeddedFont>
    <p:embeddedFont>
      <p:font typeface="Fira Sans Thin" charset="1" panose="020B0303050000020004"/>
      <p:regular r:id="rId28"/>
    </p:embeddedFont>
    <p:embeddedFont>
      <p:font typeface="Fira Sans Thin Italics" charset="1" panose="020B0303050000020004"/>
      <p:regular r:id="rId29"/>
    </p:embeddedFont>
    <p:embeddedFont>
      <p:font typeface="Fira Sans Extra-Light" charset="1" panose="020B0403050000020004"/>
      <p:regular r:id="rId30"/>
    </p:embeddedFont>
    <p:embeddedFont>
      <p:font typeface="Fira Sans Extra-Light Italics" charset="1" panose="020B0403050000020004"/>
      <p:regular r:id="rId31"/>
    </p:embeddedFont>
    <p:embeddedFont>
      <p:font typeface="Fira Sans Light" charset="1" panose="020B0403050000020004"/>
      <p:regular r:id="rId32"/>
    </p:embeddedFont>
    <p:embeddedFont>
      <p:font typeface="Fira Sans Light Italics" charset="1" panose="020B0403050000020004"/>
      <p:regular r:id="rId33"/>
    </p:embeddedFont>
    <p:embeddedFont>
      <p:font typeface="Fira Sans Medium" charset="1" panose="020B0603050000020004"/>
      <p:regular r:id="rId34"/>
    </p:embeddedFont>
    <p:embeddedFont>
      <p:font typeface="Fira Sans Medium Italics" charset="1" panose="020B0603050000020004"/>
      <p:regular r:id="rId35"/>
    </p:embeddedFont>
    <p:embeddedFont>
      <p:font typeface="Fira Sans Semi-Bold" charset="1" panose="020B0603050000020004"/>
      <p:regular r:id="rId36"/>
    </p:embeddedFont>
    <p:embeddedFont>
      <p:font typeface="Fira Sans Semi-Bold Italics" charset="1" panose="020B0703050000020004"/>
      <p:regular r:id="rId37"/>
    </p:embeddedFont>
    <p:embeddedFont>
      <p:font typeface="Fira Sans Ultra-Bold" charset="1" panose="020B0903050000020004"/>
      <p:regular r:id="rId38"/>
    </p:embeddedFont>
    <p:embeddedFont>
      <p:font typeface="Fira Sans Ultra-Bold Italics" charset="1" panose="020B0903050000020004"/>
      <p:regular r:id="rId39"/>
    </p:embeddedFont>
    <p:embeddedFont>
      <p:font typeface="Fira Sans Heavy" charset="1" panose="020B0A03050000020004"/>
      <p:regular r:id="rId40"/>
    </p:embeddedFont>
    <p:embeddedFont>
      <p:font typeface="Fira Sans Heavy Italics" charset="1" panose="020B0A03050000020004"/>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55" Target="slides/slide14.xml" Type="http://schemas.openxmlformats.org/officeDocument/2006/relationships/slide"/><Relationship Id="rId56" Target="slides/slide15.xml" Type="http://schemas.openxmlformats.org/officeDocument/2006/relationships/slide"/><Relationship Id="rId57" Target="slides/slide16.xml" Type="http://schemas.openxmlformats.org/officeDocument/2006/relationships/slide"/><Relationship Id="rId58" Target="slides/slide17.xml" Type="http://schemas.openxmlformats.org/officeDocument/2006/relationships/slide"/><Relationship Id="rId59" Target="slides/slide18.xml" Type="http://schemas.openxmlformats.org/officeDocument/2006/relationships/slide"/><Relationship Id="rId6" Target="fonts/font6.fntdata" Type="http://schemas.openxmlformats.org/officeDocument/2006/relationships/font"/><Relationship Id="rId60" Target="slides/slide19.xml" Type="http://schemas.openxmlformats.org/officeDocument/2006/relationships/slide"/><Relationship Id="rId61" Target="slides/slide20.xml" Type="http://schemas.openxmlformats.org/officeDocument/2006/relationships/slide"/><Relationship Id="rId62" Target="slides/slide21.xml" Type="http://schemas.openxmlformats.org/officeDocument/2006/relationships/slide"/><Relationship Id="rId63" Target="slides/slide22.xml" Type="http://schemas.openxmlformats.org/officeDocument/2006/relationships/slide"/><Relationship Id="rId64" Target="slides/slide2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gif>
</file>

<file path=ppt/media/image13.gif>
</file>

<file path=ppt/media/image14.png>
</file>

<file path=ppt/media/image15.png>
</file>

<file path=ppt/media/image16.gif>
</file>

<file path=ppt/media/image17.png>
</file>

<file path=ppt/media/image18.png>
</file>

<file path=ppt/media/image19.png>
</file>

<file path=ppt/media/image2.svg>
</file>

<file path=ppt/media/image20.png>
</file>

<file path=ppt/media/image21.png>
</file>

<file path=ppt/media/image22.gif>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gif"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gif"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gif"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gif"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png" Type="http://schemas.openxmlformats.org/officeDocument/2006/relationships/image"/><Relationship Id="rId11" Target="../media/image2.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 Id="rId6" Target="../media/image26.png" Type="http://schemas.openxmlformats.org/officeDocument/2006/relationships/image"/><Relationship Id="rId7" Target="../media/image27.svg" Type="http://schemas.openxmlformats.org/officeDocument/2006/relationships/image"/><Relationship Id="rId8" Target="../media/image28.png" Type="http://schemas.openxmlformats.org/officeDocument/2006/relationships/image"/><Relationship Id="rId9" Target="../media/image2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111642">
            <a:off x="11120480" y="1055557"/>
            <a:ext cx="10443683" cy="8487866"/>
          </a:xfrm>
          <a:custGeom>
            <a:avLst/>
            <a:gdLst/>
            <a:ahLst/>
            <a:cxnLst/>
            <a:rect r="r" b="b" t="t" l="l"/>
            <a:pathLst>
              <a:path h="8487866" w="10443683">
                <a:moveTo>
                  <a:pt x="0" y="0"/>
                </a:moveTo>
                <a:lnTo>
                  <a:pt x="10443683" y="0"/>
                </a:lnTo>
                <a:lnTo>
                  <a:pt x="10443683" y="8487866"/>
                </a:lnTo>
                <a:lnTo>
                  <a:pt x="0" y="848786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318441" y="9258300"/>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3377960"/>
            <a:ext cx="9445367" cy="1597654"/>
          </a:xfrm>
          <a:prstGeom prst="rect">
            <a:avLst/>
          </a:prstGeom>
        </p:spPr>
        <p:txBody>
          <a:bodyPr anchor="t" rtlCol="false" tIns="0" lIns="0" bIns="0" rIns="0">
            <a:spAutoFit/>
          </a:bodyPr>
          <a:lstStyle/>
          <a:p>
            <a:pPr>
              <a:lnSpc>
                <a:spcPts val="11926"/>
              </a:lnSpc>
            </a:pPr>
            <a:r>
              <a:rPr lang="en-US" sz="12047">
                <a:solidFill>
                  <a:srgbClr val="004AAD"/>
                </a:solidFill>
                <a:latin typeface="Montserrat Classic Bold"/>
              </a:rPr>
              <a:t>CAPSTONE</a:t>
            </a:r>
          </a:p>
        </p:txBody>
      </p:sp>
      <p:sp>
        <p:nvSpPr>
          <p:cNvPr name="TextBox 5" id="5"/>
          <p:cNvSpPr txBox="true"/>
          <p:nvPr/>
        </p:nvSpPr>
        <p:spPr>
          <a:xfrm rot="0">
            <a:off x="1028700" y="4863860"/>
            <a:ext cx="8544752" cy="1597654"/>
          </a:xfrm>
          <a:prstGeom prst="rect">
            <a:avLst/>
          </a:prstGeom>
        </p:spPr>
        <p:txBody>
          <a:bodyPr anchor="t" rtlCol="false" tIns="0" lIns="0" bIns="0" rIns="0">
            <a:spAutoFit/>
          </a:bodyPr>
          <a:lstStyle/>
          <a:p>
            <a:pPr>
              <a:lnSpc>
                <a:spcPts val="11926"/>
              </a:lnSpc>
            </a:pPr>
            <a:r>
              <a:rPr lang="en-US" sz="12047">
                <a:solidFill>
                  <a:srgbClr val="2BB4D4"/>
                </a:solidFill>
                <a:latin typeface="Montserrat Classic Bold"/>
              </a:rPr>
              <a:t>PROJECT</a:t>
            </a:r>
          </a:p>
        </p:txBody>
      </p:sp>
      <p:sp>
        <p:nvSpPr>
          <p:cNvPr name="TextBox 6" id="6"/>
          <p:cNvSpPr txBox="true"/>
          <p:nvPr/>
        </p:nvSpPr>
        <p:spPr>
          <a:xfrm rot="0">
            <a:off x="1242056" y="6702794"/>
            <a:ext cx="9018656" cy="1028700"/>
          </a:xfrm>
          <a:prstGeom prst="rect">
            <a:avLst/>
          </a:prstGeom>
        </p:spPr>
        <p:txBody>
          <a:bodyPr anchor="t" rtlCol="false" tIns="0" lIns="0" bIns="0" rIns="0">
            <a:spAutoFit/>
          </a:bodyPr>
          <a:lstStyle/>
          <a:p>
            <a:pPr>
              <a:lnSpc>
                <a:spcPts val="4199"/>
              </a:lnSpc>
            </a:pPr>
            <a:r>
              <a:rPr lang="en-US" sz="2999">
                <a:solidFill>
                  <a:srgbClr val="004AAD"/>
                </a:solidFill>
                <a:latin typeface="Montserrat Classic Bold Italics"/>
              </a:rPr>
              <a:t>BY:</a:t>
            </a:r>
          </a:p>
          <a:p>
            <a:pPr>
              <a:lnSpc>
                <a:spcPts val="4199"/>
              </a:lnSpc>
            </a:pPr>
            <a:r>
              <a:rPr lang="en-US" sz="2999">
                <a:solidFill>
                  <a:srgbClr val="004AAD"/>
                </a:solidFill>
                <a:latin typeface="Montserrat Classic Bold Italics"/>
              </a:rPr>
              <a:t>Ayush Sharma and Devendra Pratap Singh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091261"/>
            <a:ext cx="18288000" cy="6104478"/>
          </a:xfrm>
          <a:custGeom>
            <a:avLst/>
            <a:gdLst/>
            <a:ahLst/>
            <a:cxnLst/>
            <a:rect r="r" b="b" t="t" l="l"/>
            <a:pathLst>
              <a:path h="6104478" w="18288000">
                <a:moveTo>
                  <a:pt x="0" y="0"/>
                </a:moveTo>
                <a:lnTo>
                  <a:pt x="18288000" y="0"/>
                </a:lnTo>
                <a:lnTo>
                  <a:pt x="18288000" y="6104478"/>
                </a:lnTo>
                <a:lnTo>
                  <a:pt x="0" y="6104478"/>
                </a:lnTo>
                <a:lnTo>
                  <a:pt x="0" y="0"/>
                </a:lnTo>
                <a:close/>
              </a:path>
            </a:pathLst>
          </a:custGeom>
          <a:blipFill>
            <a:blip r:embed="rId2"/>
            <a:stretch>
              <a:fillRect l="0" t="0" r="0" b="0"/>
            </a:stretch>
          </a:blipFill>
        </p:spPr>
      </p:sp>
      <p:sp>
        <p:nvSpPr>
          <p:cNvPr name="TextBox 3" id="3"/>
          <p:cNvSpPr txBox="true"/>
          <p:nvPr/>
        </p:nvSpPr>
        <p:spPr>
          <a:xfrm rot="0">
            <a:off x="4833759" y="271462"/>
            <a:ext cx="8620483" cy="1514475"/>
          </a:xfrm>
          <a:prstGeom prst="rect">
            <a:avLst/>
          </a:prstGeom>
        </p:spPr>
        <p:txBody>
          <a:bodyPr anchor="t" rtlCol="false" tIns="0" lIns="0" bIns="0" rIns="0">
            <a:spAutoFit/>
          </a:bodyPr>
          <a:lstStyle/>
          <a:p>
            <a:pPr algn="ctr">
              <a:lnSpc>
                <a:spcPts val="11999"/>
              </a:lnSpc>
              <a:spcBef>
                <a:spcPct val="0"/>
              </a:spcBef>
            </a:pPr>
            <a:r>
              <a:rPr lang="en-US" sz="9999">
                <a:solidFill>
                  <a:srgbClr val="000000"/>
                </a:solidFill>
                <a:latin typeface="Fira Sans Medium"/>
              </a:rPr>
              <a:t>Swap Mutation</a:t>
            </a:r>
          </a:p>
        </p:txBody>
      </p:sp>
      <p:grpSp>
        <p:nvGrpSpPr>
          <p:cNvPr name="Group 4" id="4"/>
          <p:cNvGrpSpPr/>
          <p:nvPr/>
        </p:nvGrpSpPr>
        <p:grpSpPr>
          <a:xfrm rot="0">
            <a:off x="8402955" y="3164205"/>
            <a:ext cx="361950" cy="518160"/>
            <a:chOff x="0" y="0"/>
            <a:chExt cx="482600" cy="690880"/>
          </a:xfrm>
        </p:grpSpPr>
        <p:sp>
          <p:nvSpPr>
            <p:cNvPr name="Freeform 5" id="5"/>
            <p:cNvSpPr/>
            <p:nvPr/>
          </p:nvSpPr>
          <p:spPr>
            <a:xfrm flipH="false" flipV="false" rot="0">
              <a:off x="49530" y="41910"/>
              <a:ext cx="389890" cy="609600"/>
            </a:xfrm>
            <a:custGeom>
              <a:avLst/>
              <a:gdLst/>
              <a:ahLst/>
              <a:cxnLst/>
              <a:rect r="r" b="b" t="t" l="l"/>
              <a:pathLst>
                <a:path h="609600" w="389890">
                  <a:moveTo>
                    <a:pt x="106680" y="290830"/>
                  </a:moveTo>
                  <a:cubicBezTo>
                    <a:pt x="160020" y="53340"/>
                    <a:pt x="185420" y="39370"/>
                    <a:pt x="205740" y="35560"/>
                  </a:cubicBezTo>
                  <a:cubicBezTo>
                    <a:pt x="224790" y="33020"/>
                    <a:pt x="246380" y="39370"/>
                    <a:pt x="260350" y="50800"/>
                  </a:cubicBezTo>
                  <a:cubicBezTo>
                    <a:pt x="276860" y="64770"/>
                    <a:pt x="302260" y="104140"/>
                    <a:pt x="293370" y="116840"/>
                  </a:cubicBezTo>
                  <a:cubicBezTo>
                    <a:pt x="281940" y="137160"/>
                    <a:pt x="140970" y="132080"/>
                    <a:pt x="128270" y="113030"/>
                  </a:cubicBezTo>
                  <a:cubicBezTo>
                    <a:pt x="120650" y="101600"/>
                    <a:pt x="137160" y="73660"/>
                    <a:pt x="149860" y="59690"/>
                  </a:cubicBezTo>
                  <a:cubicBezTo>
                    <a:pt x="161290" y="46990"/>
                    <a:pt x="182880" y="36830"/>
                    <a:pt x="199390" y="35560"/>
                  </a:cubicBezTo>
                  <a:cubicBezTo>
                    <a:pt x="217170" y="33020"/>
                    <a:pt x="241300" y="41910"/>
                    <a:pt x="254000" y="49530"/>
                  </a:cubicBezTo>
                  <a:cubicBezTo>
                    <a:pt x="265430" y="57150"/>
                    <a:pt x="273050" y="62230"/>
                    <a:pt x="279400" y="78740"/>
                  </a:cubicBezTo>
                  <a:cubicBezTo>
                    <a:pt x="298450" y="130810"/>
                    <a:pt x="325120" y="381000"/>
                    <a:pt x="288290" y="440690"/>
                  </a:cubicBezTo>
                  <a:cubicBezTo>
                    <a:pt x="269240" y="472440"/>
                    <a:pt x="219710" y="492760"/>
                    <a:pt x="196850" y="485140"/>
                  </a:cubicBezTo>
                  <a:cubicBezTo>
                    <a:pt x="175260" y="478790"/>
                    <a:pt x="163830" y="435610"/>
                    <a:pt x="153670" y="408940"/>
                  </a:cubicBezTo>
                  <a:cubicBezTo>
                    <a:pt x="143510" y="384810"/>
                    <a:pt x="127000" y="339090"/>
                    <a:pt x="134620" y="335280"/>
                  </a:cubicBezTo>
                  <a:cubicBezTo>
                    <a:pt x="142240" y="330200"/>
                    <a:pt x="218440" y="403860"/>
                    <a:pt x="215900" y="406400"/>
                  </a:cubicBezTo>
                  <a:cubicBezTo>
                    <a:pt x="214630" y="407670"/>
                    <a:pt x="143510" y="374650"/>
                    <a:pt x="123190" y="350520"/>
                  </a:cubicBezTo>
                  <a:cubicBezTo>
                    <a:pt x="106680" y="330200"/>
                    <a:pt x="111760" y="295910"/>
                    <a:pt x="96520" y="276860"/>
                  </a:cubicBezTo>
                  <a:cubicBezTo>
                    <a:pt x="80010" y="256540"/>
                    <a:pt x="40640" y="250190"/>
                    <a:pt x="25400" y="231140"/>
                  </a:cubicBezTo>
                  <a:cubicBezTo>
                    <a:pt x="11430" y="214630"/>
                    <a:pt x="1270" y="191770"/>
                    <a:pt x="1270" y="172720"/>
                  </a:cubicBezTo>
                  <a:cubicBezTo>
                    <a:pt x="1270" y="152400"/>
                    <a:pt x="11430" y="127000"/>
                    <a:pt x="22860" y="113030"/>
                  </a:cubicBezTo>
                  <a:cubicBezTo>
                    <a:pt x="31750" y="100330"/>
                    <a:pt x="43180" y="92710"/>
                    <a:pt x="57150" y="87630"/>
                  </a:cubicBezTo>
                  <a:cubicBezTo>
                    <a:pt x="73660" y="81280"/>
                    <a:pt x="101600" y="95250"/>
                    <a:pt x="120650" y="86360"/>
                  </a:cubicBezTo>
                  <a:cubicBezTo>
                    <a:pt x="142240" y="73660"/>
                    <a:pt x="152400" y="20320"/>
                    <a:pt x="172720" y="10160"/>
                  </a:cubicBezTo>
                  <a:cubicBezTo>
                    <a:pt x="186690" y="2540"/>
                    <a:pt x="207010" y="5080"/>
                    <a:pt x="220980" y="8890"/>
                  </a:cubicBezTo>
                  <a:cubicBezTo>
                    <a:pt x="234950" y="12700"/>
                    <a:pt x="248920" y="20320"/>
                    <a:pt x="259080" y="29210"/>
                  </a:cubicBezTo>
                  <a:cubicBezTo>
                    <a:pt x="269240" y="39370"/>
                    <a:pt x="278130" y="52070"/>
                    <a:pt x="283210" y="64770"/>
                  </a:cubicBezTo>
                  <a:cubicBezTo>
                    <a:pt x="287020" y="77470"/>
                    <a:pt x="289560" y="93980"/>
                    <a:pt x="287020" y="107950"/>
                  </a:cubicBezTo>
                  <a:cubicBezTo>
                    <a:pt x="285750" y="121920"/>
                    <a:pt x="280670" y="135890"/>
                    <a:pt x="271780" y="147320"/>
                  </a:cubicBezTo>
                  <a:cubicBezTo>
                    <a:pt x="260350" y="161290"/>
                    <a:pt x="220980" y="185420"/>
                    <a:pt x="218440" y="182880"/>
                  </a:cubicBezTo>
                  <a:cubicBezTo>
                    <a:pt x="217170" y="180340"/>
                    <a:pt x="270510" y="101600"/>
                    <a:pt x="289560" y="105410"/>
                  </a:cubicBezTo>
                  <a:cubicBezTo>
                    <a:pt x="309880" y="109220"/>
                    <a:pt x="322580" y="166370"/>
                    <a:pt x="335280" y="210820"/>
                  </a:cubicBezTo>
                  <a:cubicBezTo>
                    <a:pt x="355600" y="280670"/>
                    <a:pt x="389890" y="433070"/>
                    <a:pt x="381000" y="486410"/>
                  </a:cubicBezTo>
                  <a:cubicBezTo>
                    <a:pt x="377190" y="510540"/>
                    <a:pt x="368300" y="523240"/>
                    <a:pt x="355600" y="534670"/>
                  </a:cubicBezTo>
                  <a:cubicBezTo>
                    <a:pt x="342900" y="546100"/>
                    <a:pt x="323850" y="556260"/>
                    <a:pt x="304800" y="556260"/>
                  </a:cubicBezTo>
                  <a:cubicBezTo>
                    <a:pt x="283210" y="557530"/>
                    <a:pt x="246380" y="543560"/>
                    <a:pt x="231140" y="525780"/>
                  </a:cubicBezTo>
                  <a:cubicBezTo>
                    <a:pt x="217170" y="508000"/>
                    <a:pt x="210820" y="469900"/>
                    <a:pt x="215900" y="448310"/>
                  </a:cubicBezTo>
                  <a:cubicBezTo>
                    <a:pt x="219710" y="429260"/>
                    <a:pt x="231140" y="412750"/>
                    <a:pt x="246380" y="402590"/>
                  </a:cubicBezTo>
                  <a:cubicBezTo>
                    <a:pt x="265430" y="391160"/>
                    <a:pt x="303530" y="383540"/>
                    <a:pt x="326390" y="391160"/>
                  </a:cubicBezTo>
                  <a:cubicBezTo>
                    <a:pt x="347980" y="398780"/>
                    <a:pt x="372110" y="429260"/>
                    <a:pt x="379730" y="449580"/>
                  </a:cubicBezTo>
                  <a:cubicBezTo>
                    <a:pt x="386080" y="467360"/>
                    <a:pt x="382270" y="488950"/>
                    <a:pt x="375920" y="504190"/>
                  </a:cubicBezTo>
                  <a:cubicBezTo>
                    <a:pt x="369570" y="520700"/>
                    <a:pt x="355600" y="537210"/>
                    <a:pt x="340360" y="544830"/>
                  </a:cubicBezTo>
                  <a:cubicBezTo>
                    <a:pt x="325120" y="553720"/>
                    <a:pt x="303530" y="558800"/>
                    <a:pt x="287020" y="556260"/>
                  </a:cubicBezTo>
                  <a:cubicBezTo>
                    <a:pt x="270510" y="553720"/>
                    <a:pt x="250190" y="544830"/>
                    <a:pt x="237490" y="533400"/>
                  </a:cubicBezTo>
                  <a:cubicBezTo>
                    <a:pt x="226060" y="520700"/>
                    <a:pt x="220980" y="508000"/>
                    <a:pt x="213360" y="483870"/>
                  </a:cubicBezTo>
                  <a:cubicBezTo>
                    <a:pt x="195580" y="435610"/>
                    <a:pt x="180340" y="306070"/>
                    <a:pt x="160020" y="241300"/>
                  </a:cubicBezTo>
                  <a:cubicBezTo>
                    <a:pt x="146050" y="195580"/>
                    <a:pt x="110490" y="166370"/>
                    <a:pt x="113030" y="128270"/>
                  </a:cubicBezTo>
                  <a:cubicBezTo>
                    <a:pt x="114300" y="88900"/>
                    <a:pt x="153670" y="22860"/>
                    <a:pt x="177800" y="8890"/>
                  </a:cubicBezTo>
                  <a:cubicBezTo>
                    <a:pt x="191770" y="0"/>
                    <a:pt x="208280" y="5080"/>
                    <a:pt x="220980" y="8890"/>
                  </a:cubicBezTo>
                  <a:cubicBezTo>
                    <a:pt x="234950" y="12700"/>
                    <a:pt x="248920" y="20320"/>
                    <a:pt x="259080" y="29210"/>
                  </a:cubicBezTo>
                  <a:cubicBezTo>
                    <a:pt x="269240" y="39370"/>
                    <a:pt x="278130" y="50800"/>
                    <a:pt x="283210" y="64770"/>
                  </a:cubicBezTo>
                  <a:cubicBezTo>
                    <a:pt x="288290" y="82550"/>
                    <a:pt x="290830" y="106680"/>
                    <a:pt x="281940" y="128270"/>
                  </a:cubicBezTo>
                  <a:cubicBezTo>
                    <a:pt x="267970" y="160020"/>
                    <a:pt x="219710" y="201930"/>
                    <a:pt x="181610" y="223520"/>
                  </a:cubicBezTo>
                  <a:cubicBezTo>
                    <a:pt x="146050" y="243840"/>
                    <a:pt x="88900" y="259080"/>
                    <a:pt x="60960" y="254000"/>
                  </a:cubicBezTo>
                  <a:cubicBezTo>
                    <a:pt x="44450" y="251460"/>
                    <a:pt x="34290" y="241300"/>
                    <a:pt x="25400" y="231140"/>
                  </a:cubicBezTo>
                  <a:cubicBezTo>
                    <a:pt x="15240" y="220980"/>
                    <a:pt x="7620" y="207010"/>
                    <a:pt x="3810" y="193040"/>
                  </a:cubicBezTo>
                  <a:cubicBezTo>
                    <a:pt x="1270" y="180340"/>
                    <a:pt x="0" y="163830"/>
                    <a:pt x="3810" y="151130"/>
                  </a:cubicBezTo>
                  <a:cubicBezTo>
                    <a:pt x="6350" y="137160"/>
                    <a:pt x="11430" y="123190"/>
                    <a:pt x="22860" y="113030"/>
                  </a:cubicBezTo>
                  <a:cubicBezTo>
                    <a:pt x="34290" y="99060"/>
                    <a:pt x="58420" y="85090"/>
                    <a:pt x="77470" y="82550"/>
                  </a:cubicBezTo>
                  <a:cubicBezTo>
                    <a:pt x="95250" y="78740"/>
                    <a:pt x="113030" y="82550"/>
                    <a:pt x="132080" y="90170"/>
                  </a:cubicBezTo>
                  <a:cubicBezTo>
                    <a:pt x="157480" y="101600"/>
                    <a:pt x="201930" y="128270"/>
                    <a:pt x="217170" y="154940"/>
                  </a:cubicBezTo>
                  <a:cubicBezTo>
                    <a:pt x="231140" y="177800"/>
                    <a:pt x="217170" y="209550"/>
                    <a:pt x="227330" y="237490"/>
                  </a:cubicBezTo>
                  <a:cubicBezTo>
                    <a:pt x="241300" y="270510"/>
                    <a:pt x="281940" y="295910"/>
                    <a:pt x="299720" y="336550"/>
                  </a:cubicBezTo>
                  <a:cubicBezTo>
                    <a:pt x="323850" y="387350"/>
                    <a:pt x="351790" y="478790"/>
                    <a:pt x="345440" y="525780"/>
                  </a:cubicBezTo>
                  <a:cubicBezTo>
                    <a:pt x="340360" y="556260"/>
                    <a:pt x="326390" y="588010"/>
                    <a:pt x="303530" y="596900"/>
                  </a:cubicBezTo>
                  <a:cubicBezTo>
                    <a:pt x="269240" y="609600"/>
                    <a:pt x="170180" y="574040"/>
                    <a:pt x="140970" y="541020"/>
                  </a:cubicBezTo>
                  <a:cubicBezTo>
                    <a:pt x="118110" y="515620"/>
                    <a:pt x="121920" y="485140"/>
                    <a:pt x="118110" y="440690"/>
                  </a:cubicBezTo>
                  <a:cubicBezTo>
                    <a:pt x="111760" y="356870"/>
                    <a:pt x="116840" y="127000"/>
                    <a:pt x="138430" y="76200"/>
                  </a:cubicBezTo>
                  <a:cubicBezTo>
                    <a:pt x="144780" y="59690"/>
                    <a:pt x="152400" y="54610"/>
                    <a:pt x="163830" y="48260"/>
                  </a:cubicBezTo>
                  <a:cubicBezTo>
                    <a:pt x="177800" y="39370"/>
                    <a:pt x="201930" y="33020"/>
                    <a:pt x="219710" y="35560"/>
                  </a:cubicBezTo>
                  <a:cubicBezTo>
                    <a:pt x="236220" y="38100"/>
                    <a:pt x="256540" y="49530"/>
                    <a:pt x="267970" y="63500"/>
                  </a:cubicBezTo>
                  <a:cubicBezTo>
                    <a:pt x="279400" y="76200"/>
                    <a:pt x="294640" y="105410"/>
                    <a:pt x="287020" y="115570"/>
                  </a:cubicBezTo>
                  <a:cubicBezTo>
                    <a:pt x="274320" y="134620"/>
                    <a:pt x="146050" y="130810"/>
                    <a:pt x="134620" y="113030"/>
                  </a:cubicBezTo>
                  <a:cubicBezTo>
                    <a:pt x="128270" y="105410"/>
                    <a:pt x="137160" y="87630"/>
                    <a:pt x="143510" y="76200"/>
                  </a:cubicBezTo>
                  <a:cubicBezTo>
                    <a:pt x="152400" y="63500"/>
                    <a:pt x="172720" y="46990"/>
                    <a:pt x="187960" y="40640"/>
                  </a:cubicBezTo>
                  <a:cubicBezTo>
                    <a:pt x="199390" y="35560"/>
                    <a:pt x="212090" y="34290"/>
                    <a:pt x="224790" y="36830"/>
                  </a:cubicBezTo>
                  <a:cubicBezTo>
                    <a:pt x="241300" y="39370"/>
                    <a:pt x="262890" y="50800"/>
                    <a:pt x="274320" y="63500"/>
                  </a:cubicBezTo>
                  <a:cubicBezTo>
                    <a:pt x="285750" y="77470"/>
                    <a:pt x="292100" y="92710"/>
                    <a:pt x="293370" y="116840"/>
                  </a:cubicBezTo>
                  <a:cubicBezTo>
                    <a:pt x="297180" y="166370"/>
                    <a:pt x="274320" y="308610"/>
                    <a:pt x="247650" y="347980"/>
                  </a:cubicBezTo>
                  <a:cubicBezTo>
                    <a:pt x="234950" y="367030"/>
                    <a:pt x="218440" y="374650"/>
                    <a:pt x="201930" y="378460"/>
                  </a:cubicBezTo>
                  <a:cubicBezTo>
                    <a:pt x="184150" y="382270"/>
                    <a:pt x="161290" y="378460"/>
                    <a:pt x="146050" y="370840"/>
                  </a:cubicBezTo>
                  <a:cubicBezTo>
                    <a:pt x="132080" y="361950"/>
                    <a:pt x="116840" y="342900"/>
                    <a:pt x="110490" y="327660"/>
                  </a:cubicBezTo>
                  <a:cubicBezTo>
                    <a:pt x="105410" y="316230"/>
                    <a:pt x="106680" y="290830"/>
                    <a:pt x="106680" y="290830"/>
                  </a:cubicBezTo>
                </a:path>
              </a:pathLst>
            </a:custGeom>
            <a:solidFill>
              <a:srgbClr val="EDF0F2"/>
            </a:solidFill>
            <a:ln cap="sq">
              <a:noFill/>
              <a:prstDash val="solid"/>
              <a:miter/>
            </a:ln>
          </p:spPr>
        </p:sp>
      </p:grpSp>
      <p:grpSp>
        <p:nvGrpSpPr>
          <p:cNvPr name="Group 6" id="6"/>
          <p:cNvGrpSpPr/>
          <p:nvPr/>
        </p:nvGrpSpPr>
        <p:grpSpPr>
          <a:xfrm rot="0">
            <a:off x="8422005" y="7303770"/>
            <a:ext cx="273368" cy="534352"/>
            <a:chOff x="0" y="0"/>
            <a:chExt cx="364490" cy="712470"/>
          </a:xfrm>
        </p:grpSpPr>
        <p:sp>
          <p:nvSpPr>
            <p:cNvPr name="Freeform 7" id="7"/>
            <p:cNvSpPr/>
            <p:nvPr/>
          </p:nvSpPr>
          <p:spPr>
            <a:xfrm flipH="false" flipV="false" rot="0">
              <a:off x="55880" y="49530"/>
              <a:ext cx="266700" cy="613410"/>
            </a:xfrm>
            <a:custGeom>
              <a:avLst/>
              <a:gdLst/>
              <a:ahLst/>
              <a:cxnLst/>
              <a:rect r="r" b="b" t="t" l="l"/>
              <a:pathLst>
                <a:path h="613410" w="266700">
                  <a:moveTo>
                    <a:pt x="0" y="412750"/>
                  </a:moveTo>
                  <a:cubicBezTo>
                    <a:pt x="7620" y="78740"/>
                    <a:pt x="41910" y="31750"/>
                    <a:pt x="64770" y="13970"/>
                  </a:cubicBezTo>
                  <a:cubicBezTo>
                    <a:pt x="77470" y="3810"/>
                    <a:pt x="90170" y="1270"/>
                    <a:pt x="102870" y="1270"/>
                  </a:cubicBezTo>
                  <a:cubicBezTo>
                    <a:pt x="116840" y="0"/>
                    <a:pt x="130810" y="1270"/>
                    <a:pt x="143510" y="7620"/>
                  </a:cubicBezTo>
                  <a:cubicBezTo>
                    <a:pt x="158750" y="15240"/>
                    <a:pt x="177800" y="33020"/>
                    <a:pt x="185420" y="48260"/>
                  </a:cubicBezTo>
                  <a:cubicBezTo>
                    <a:pt x="193040" y="60960"/>
                    <a:pt x="194310" y="74930"/>
                    <a:pt x="194310" y="87630"/>
                  </a:cubicBezTo>
                  <a:cubicBezTo>
                    <a:pt x="193040" y="100330"/>
                    <a:pt x="189230" y="115570"/>
                    <a:pt x="182880" y="125730"/>
                  </a:cubicBezTo>
                  <a:cubicBezTo>
                    <a:pt x="176530" y="137160"/>
                    <a:pt x="158750" y="157480"/>
                    <a:pt x="154940" y="154940"/>
                  </a:cubicBezTo>
                  <a:cubicBezTo>
                    <a:pt x="147320" y="151130"/>
                    <a:pt x="165100" y="44450"/>
                    <a:pt x="180340" y="40640"/>
                  </a:cubicBezTo>
                  <a:cubicBezTo>
                    <a:pt x="193040" y="38100"/>
                    <a:pt x="223520" y="80010"/>
                    <a:pt x="234950" y="107950"/>
                  </a:cubicBezTo>
                  <a:cubicBezTo>
                    <a:pt x="250190" y="142240"/>
                    <a:pt x="248920" y="182880"/>
                    <a:pt x="254000" y="233680"/>
                  </a:cubicBezTo>
                  <a:cubicBezTo>
                    <a:pt x="259080" y="311150"/>
                    <a:pt x="266700" y="468630"/>
                    <a:pt x="257810" y="525780"/>
                  </a:cubicBezTo>
                  <a:cubicBezTo>
                    <a:pt x="254000" y="551180"/>
                    <a:pt x="250190" y="563880"/>
                    <a:pt x="240030" y="577850"/>
                  </a:cubicBezTo>
                  <a:cubicBezTo>
                    <a:pt x="229870" y="591820"/>
                    <a:pt x="210820" y="604520"/>
                    <a:pt x="194310" y="608330"/>
                  </a:cubicBezTo>
                  <a:cubicBezTo>
                    <a:pt x="177800" y="613410"/>
                    <a:pt x="156210" y="613410"/>
                    <a:pt x="139700" y="605790"/>
                  </a:cubicBezTo>
                  <a:cubicBezTo>
                    <a:pt x="119380" y="595630"/>
                    <a:pt x="92710" y="567690"/>
                    <a:pt x="87630" y="544830"/>
                  </a:cubicBezTo>
                  <a:cubicBezTo>
                    <a:pt x="82550" y="520700"/>
                    <a:pt x="92710" y="483870"/>
                    <a:pt x="109220" y="467360"/>
                  </a:cubicBezTo>
                  <a:cubicBezTo>
                    <a:pt x="125730" y="449580"/>
                    <a:pt x="162560" y="436880"/>
                    <a:pt x="185420" y="440690"/>
                  </a:cubicBezTo>
                  <a:cubicBezTo>
                    <a:pt x="208280" y="444500"/>
                    <a:pt x="238760" y="469900"/>
                    <a:pt x="248920" y="490220"/>
                  </a:cubicBezTo>
                  <a:cubicBezTo>
                    <a:pt x="259080" y="505460"/>
                    <a:pt x="259080" y="527050"/>
                    <a:pt x="255270" y="544830"/>
                  </a:cubicBezTo>
                  <a:cubicBezTo>
                    <a:pt x="251460" y="561340"/>
                    <a:pt x="240030" y="580390"/>
                    <a:pt x="227330" y="591820"/>
                  </a:cubicBezTo>
                  <a:cubicBezTo>
                    <a:pt x="213360" y="601980"/>
                    <a:pt x="193040" y="610870"/>
                    <a:pt x="176530" y="612140"/>
                  </a:cubicBezTo>
                  <a:cubicBezTo>
                    <a:pt x="158750" y="612140"/>
                    <a:pt x="137160" y="607060"/>
                    <a:pt x="123190" y="596900"/>
                  </a:cubicBezTo>
                  <a:cubicBezTo>
                    <a:pt x="109220" y="586740"/>
                    <a:pt x="97790" y="576580"/>
                    <a:pt x="90170" y="553720"/>
                  </a:cubicBezTo>
                  <a:cubicBezTo>
                    <a:pt x="71120" y="497840"/>
                    <a:pt x="100330" y="317500"/>
                    <a:pt x="85090" y="242570"/>
                  </a:cubicBezTo>
                  <a:cubicBezTo>
                    <a:pt x="76200" y="196850"/>
                    <a:pt x="49530" y="173990"/>
                    <a:pt x="45720" y="137160"/>
                  </a:cubicBezTo>
                  <a:cubicBezTo>
                    <a:pt x="41910" y="97790"/>
                    <a:pt x="48260" y="33020"/>
                    <a:pt x="64770" y="13970"/>
                  </a:cubicBezTo>
                  <a:cubicBezTo>
                    <a:pt x="74930" y="2540"/>
                    <a:pt x="90170" y="1270"/>
                    <a:pt x="102870" y="1270"/>
                  </a:cubicBezTo>
                  <a:cubicBezTo>
                    <a:pt x="116840" y="0"/>
                    <a:pt x="130810" y="1270"/>
                    <a:pt x="143510" y="7620"/>
                  </a:cubicBezTo>
                  <a:cubicBezTo>
                    <a:pt x="158750" y="15240"/>
                    <a:pt x="177800" y="33020"/>
                    <a:pt x="185420" y="48260"/>
                  </a:cubicBezTo>
                  <a:cubicBezTo>
                    <a:pt x="193040" y="60960"/>
                    <a:pt x="194310" y="74930"/>
                    <a:pt x="194310" y="87630"/>
                  </a:cubicBezTo>
                  <a:cubicBezTo>
                    <a:pt x="193040" y="100330"/>
                    <a:pt x="189230" y="115570"/>
                    <a:pt x="182880" y="125730"/>
                  </a:cubicBezTo>
                  <a:cubicBezTo>
                    <a:pt x="176530" y="137160"/>
                    <a:pt x="161290" y="138430"/>
                    <a:pt x="154940" y="154940"/>
                  </a:cubicBezTo>
                  <a:cubicBezTo>
                    <a:pt x="137160" y="199390"/>
                    <a:pt x="168910" y="379730"/>
                    <a:pt x="152400" y="431800"/>
                  </a:cubicBezTo>
                  <a:cubicBezTo>
                    <a:pt x="144780" y="454660"/>
                    <a:pt x="135890" y="467360"/>
                    <a:pt x="120650" y="476250"/>
                  </a:cubicBezTo>
                  <a:cubicBezTo>
                    <a:pt x="106680" y="486410"/>
                    <a:pt x="85090" y="491490"/>
                    <a:pt x="67310" y="490220"/>
                  </a:cubicBezTo>
                  <a:cubicBezTo>
                    <a:pt x="50800" y="487680"/>
                    <a:pt x="30480" y="477520"/>
                    <a:pt x="19050" y="464820"/>
                  </a:cubicBezTo>
                  <a:cubicBezTo>
                    <a:pt x="7620" y="450850"/>
                    <a:pt x="0" y="412750"/>
                    <a:pt x="0" y="412750"/>
                  </a:cubicBezTo>
                </a:path>
              </a:pathLst>
            </a:custGeom>
            <a:solidFill>
              <a:srgbClr val="EDF0F2"/>
            </a:solidFill>
            <a:ln cap="sq">
              <a:noFill/>
              <a:prstDash val="solid"/>
              <a:miter/>
            </a:ln>
          </p:spPr>
        </p:sp>
      </p:grpSp>
      <p:sp>
        <p:nvSpPr>
          <p:cNvPr name="TextBox 8" id="8"/>
          <p:cNvSpPr txBox="true"/>
          <p:nvPr/>
        </p:nvSpPr>
        <p:spPr>
          <a:xfrm rot="0">
            <a:off x="8490228" y="3221355"/>
            <a:ext cx="205105" cy="390407"/>
          </a:xfrm>
          <a:prstGeom prst="rect">
            <a:avLst/>
          </a:prstGeom>
        </p:spPr>
        <p:txBody>
          <a:bodyPr anchor="t" rtlCol="false" tIns="0" lIns="0" bIns="0" rIns="0">
            <a:spAutoFit/>
          </a:bodyPr>
          <a:lstStyle/>
          <a:p>
            <a:pPr algn="ctr">
              <a:lnSpc>
                <a:spcPts val="2995"/>
              </a:lnSpc>
              <a:spcBef>
                <a:spcPct val="0"/>
              </a:spcBef>
            </a:pPr>
            <a:r>
              <a:rPr lang="en-US" sz="2995">
                <a:solidFill>
                  <a:srgbClr val="7E7D7F"/>
                </a:solidFill>
                <a:latin typeface="Montserrat Classic"/>
              </a:rPr>
              <a:t>3</a:t>
            </a:r>
          </a:p>
        </p:txBody>
      </p:sp>
      <p:sp>
        <p:nvSpPr>
          <p:cNvPr name="TextBox 9" id="9"/>
          <p:cNvSpPr txBox="true"/>
          <p:nvPr/>
        </p:nvSpPr>
        <p:spPr>
          <a:xfrm rot="0">
            <a:off x="8481377" y="7360920"/>
            <a:ext cx="205105" cy="390407"/>
          </a:xfrm>
          <a:prstGeom prst="rect">
            <a:avLst/>
          </a:prstGeom>
        </p:spPr>
        <p:txBody>
          <a:bodyPr anchor="t" rtlCol="false" tIns="0" lIns="0" bIns="0" rIns="0">
            <a:spAutoFit/>
          </a:bodyPr>
          <a:lstStyle/>
          <a:p>
            <a:pPr algn="ctr">
              <a:lnSpc>
                <a:spcPts val="2995"/>
              </a:lnSpc>
              <a:spcBef>
                <a:spcPct val="0"/>
              </a:spcBef>
            </a:pPr>
            <a:r>
              <a:rPr lang="en-US" sz="2995">
                <a:solidFill>
                  <a:srgbClr val="7E7D7F"/>
                </a:solidFill>
                <a:latin typeface="Montserrat Classic"/>
              </a:rPr>
              <a:t>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8197" y="1714500"/>
            <a:ext cx="16911606" cy="8531341"/>
          </a:xfrm>
          <a:custGeom>
            <a:avLst/>
            <a:gdLst/>
            <a:ahLst/>
            <a:cxnLst/>
            <a:rect r="r" b="b" t="t" l="l"/>
            <a:pathLst>
              <a:path h="8531341" w="16911606">
                <a:moveTo>
                  <a:pt x="0" y="0"/>
                </a:moveTo>
                <a:lnTo>
                  <a:pt x="16911606" y="0"/>
                </a:lnTo>
                <a:lnTo>
                  <a:pt x="16911606" y="8531341"/>
                </a:lnTo>
                <a:lnTo>
                  <a:pt x="0" y="8531341"/>
                </a:lnTo>
                <a:lnTo>
                  <a:pt x="0" y="0"/>
                </a:lnTo>
                <a:close/>
              </a:path>
            </a:pathLst>
          </a:custGeom>
          <a:blipFill>
            <a:blip r:embed="rId2"/>
            <a:stretch>
              <a:fillRect l="0" t="0" r="0" b="0"/>
            </a:stretch>
          </a:blipFill>
        </p:spPr>
      </p:sp>
      <p:pic>
        <p:nvPicPr>
          <p:cNvPr name="Picture 3" id="3"/>
          <p:cNvPicPr>
            <a:picLocks noChangeAspect="true"/>
          </p:cNvPicPr>
          <p:nvPr/>
        </p:nvPicPr>
        <p:blipFill>
          <a:blip r:embed="rId3"/>
          <a:srcRect l="0" t="0" r="0" b="0"/>
          <a:stretch>
            <a:fillRect/>
          </a:stretch>
        </p:blipFill>
        <p:spPr>
          <a:xfrm flipH="false" flipV="false" rot="0">
            <a:off x="6205516" y="7553803"/>
            <a:ext cx="2117174" cy="2240395"/>
          </a:xfrm>
          <a:prstGeom prst="rect">
            <a:avLst/>
          </a:prstGeom>
        </p:spPr>
      </p:pic>
      <p:sp>
        <p:nvSpPr>
          <p:cNvPr name="TextBox 4" id="4"/>
          <p:cNvSpPr txBox="true"/>
          <p:nvPr/>
        </p:nvSpPr>
        <p:spPr>
          <a:xfrm rot="0">
            <a:off x="5372824" y="504825"/>
            <a:ext cx="7138035" cy="1209675"/>
          </a:xfrm>
          <a:prstGeom prst="rect">
            <a:avLst/>
          </a:prstGeom>
        </p:spPr>
        <p:txBody>
          <a:bodyPr anchor="t" rtlCol="false" tIns="0" lIns="0" bIns="0" rIns="0">
            <a:spAutoFit/>
          </a:bodyPr>
          <a:lstStyle/>
          <a:p>
            <a:pPr algn="ctr">
              <a:lnSpc>
                <a:spcPts val="9000"/>
              </a:lnSpc>
              <a:spcBef>
                <a:spcPct val="0"/>
              </a:spcBef>
            </a:pPr>
            <a:r>
              <a:rPr lang="en-US" sz="9000">
                <a:solidFill>
                  <a:srgbClr val="000000"/>
                </a:solidFill>
                <a:latin typeface="Montserrat Classic Bold"/>
              </a:rPr>
              <a:t>CHALLENGE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525861">
            <a:off x="8777887" y="-2612009"/>
            <a:ext cx="13709384" cy="13709384"/>
          </a:xfrm>
          <a:custGeom>
            <a:avLst/>
            <a:gdLst/>
            <a:ahLst/>
            <a:cxnLst/>
            <a:rect r="r" b="b" t="t" l="l"/>
            <a:pathLst>
              <a:path h="13709384" w="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489311" y="1050666"/>
            <a:ext cx="9309379" cy="1209675"/>
          </a:xfrm>
          <a:prstGeom prst="rect">
            <a:avLst/>
          </a:prstGeom>
        </p:spPr>
        <p:txBody>
          <a:bodyPr anchor="t" rtlCol="false" tIns="0" lIns="0" bIns="0" rIns="0">
            <a:spAutoFit/>
          </a:bodyPr>
          <a:lstStyle/>
          <a:p>
            <a:pPr algn="ctr">
              <a:lnSpc>
                <a:spcPts val="9000"/>
              </a:lnSpc>
            </a:pPr>
            <a:r>
              <a:rPr lang="en-US" sz="9000">
                <a:solidFill>
                  <a:srgbClr val="004AAD"/>
                </a:solidFill>
                <a:latin typeface="Montserrat Classic Bold"/>
              </a:rPr>
              <a:t>FRONTEND</a:t>
            </a:r>
          </a:p>
        </p:txBody>
      </p:sp>
      <p:sp>
        <p:nvSpPr>
          <p:cNvPr name="TextBox 4" id="4"/>
          <p:cNvSpPr txBox="true"/>
          <p:nvPr/>
        </p:nvSpPr>
        <p:spPr>
          <a:xfrm rot="0">
            <a:off x="1246881" y="3154113"/>
            <a:ext cx="15794238" cy="2540000"/>
          </a:xfrm>
          <a:prstGeom prst="rect">
            <a:avLst/>
          </a:prstGeom>
        </p:spPr>
        <p:txBody>
          <a:bodyPr anchor="t" rtlCol="false" tIns="0" lIns="0" bIns="0" rIns="0">
            <a:spAutoFit/>
          </a:bodyPr>
          <a:lstStyle/>
          <a:p>
            <a:pPr marL="539749" indent="-269875" lvl="1">
              <a:lnSpc>
                <a:spcPts val="3999"/>
              </a:lnSpc>
              <a:buFont typeface="Arial"/>
              <a:buChar char="•"/>
            </a:pPr>
            <a:r>
              <a:rPr lang="en-US" sz="2499">
                <a:solidFill>
                  <a:srgbClr val="2E2E2E"/>
                </a:solidFill>
                <a:latin typeface="Montserrat Classic"/>
              </a:rPr>
              <a:t>Made an interactive UI with React utilising Leaflet library, showing our current location too.</a:t>
            </a:r>
          </a:p>
          <a:p>
            <a:pPr marL="539749" indent="-269875" lvl="1">
              <a:lnSpc>
                <a:spcPts val="3999"/>
              </a:lnSpc>
              <a:buFont typeface="Arial"/>
              <a:buChar char="•"/>
            </a:pPr>
            <a:r>
              <a:rPr lang="en-US" sz="2499">
                <a:solidFill>
                  <a:srgbClr val="2E2E2E"/>
                </a:solidFill>
                <a:latin typeface="Montserrat Classic"/>
              </a:rPr>
              <a:t>Stored the Source Points and Destination Points taken as input by the user.</a:t>
            </a:r>
          </a:p>
          <a:p>
            <a:pPr marL="539749" indent="-269875" lvl="1">
              <a:lnSpc>
                <a:spcPts val="3999"/>
              </a:lnSpc>
              <a:buFont typeface="Arial"/>
              <a:buChar char="•"/>
            </a:pPr>
            <a:r>
              <a:rPr lang="en-US" sz="2499">
                <a:solidFill>
                  <a:srgbClr val="2E2E2E"/>
                </a:solidFill>
                <a:latin typeface="Montserrat Classic"/>
              </a:rPr>
              <a:t>Number of Vehicles and the Capacities of Vehicles form added.</a:t>
            </a:r>
          </a:p>
          <a:p>
            <a:pPr marL="539749" indent="-269875" lvl="1">
              <a:lnSpc>
                <a:spcPts val="3999"/>
              </a:lnSpc>
              <a:buFont typeface="Arial"/>
              <a:buChar char="•"/>
            </a:pPr>
            <a:r>
              <a:rPr lang="en-US" sz="2499">
                <a:solidFill>
                  <a:srgbClr val="2E2E2E"/>
                </a:solidFill>
                <a:latin typeface="Montserrat Classic"/>
              </a:rPr>
              <a:t>On clicking Submit, the vehicles along with the optimised routes taken by them shown on Map.</a:t>
            </a:r>
          </a:p>
          <a:p>
            <a:pPr marL="539749" indent="-269875" lvl="1">
              <a:lnSpc>
                <a:spcPts val="3999"/>
              </a:lnSpc>
              <a:buFont typeface="Arial"/>
              <a:buChar char="•"/>
            </a:pPr>
            <a:r>
              <a:rPr lang="en-US" sz="2499">
                <a:solidFill>
                  <a:srgbClr val="2E2E2E"/>
                </a:solidFill>
                <a:latin typeface="Montserrat Classic"/>
              </a:rPr>
              <a:t>Color code for each vehicle is also shown.</a:t>
            </a:r>
          </a:p>
        </p:txBody>
      </p:sp>
      <p:sp>
        <p:nvSpPr>
          <p:cNvPr name="Freeform 5" id="5"/>
          <p:cNvSpPr/>
          <p:nvPr/>
        </p:nvSpPr>
        <p:spPr>
          <a:xfrm flipH="true" flipV="false" rot="8532740">
            <a:off x="-2703495" y="7048838"/>
            <a:ext cx="6729406" cy="5469172"/>
          </a:xfrm>
          <a:custGeom>
            <a:avLst/>
            <a:gdLst/>
            <a:ahLst/>
            <a:cxnLst/>
            <a:rect r="r" b="b" t="t" l="l"/>
            <a:pathLst>
              <a:path h="5469172" w="6729406">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276350"/>
            <a:ext cx="12148238" cy="3378975"/>
          </a:xfrm>
          <a:prstGeom prst="rect">
            <a:avLst/>
          </a:prstGeom>
        </p:spPr>
        <p:txBody>
          <a:bodyPr anchor="t" rtlCol="false" tIns="0" lIns="0" bIns="0" rIns="0">
            <a:spAutoFit/>
          </a:bodyPr>
          <a:lstStyle/>
          <a:p>
            <a:pPr>
              <a:lnSpc>
                <a:spcPts val="13030"/>
              </a:lnSpc>
            </a:pPr>
            <a:r>
              <a:rPr lang="en-US" sz="13030" spc="-443">
                <a:solidFill>
                  <a:srgbClr val="004AAD"/>
                </a:solidFill>
                <a:latin typeface="Montserrat Classic Bold"/>
              </a:rPr>
              <a:t>LET’S GET IT WORKING</a:t>
            </a:r>
          </a:p>
        </p:txBody>
      </p:sp>
      <p:pic>
        <p:nvPicPr>
          <p:cNvPr name="Picture 3" id="3"/>
          <p:cNvPicPr>
            <a:picLocks noChangeAspect="true"/>
          </p:cNvPicPr>
          <p:nvPr/>
        </p:nvPicPr>
        <p:blipFill>
          <a:blip r:embed="rId2"/>
          <a:srcRect l="0" t="0" r="0" b="0"/>
          <a:stretch>
            <a:fillRect/>
          </a:stretch>
        </p:blipFill>
        <p:spPr>
          <a:xfrm flipH="false" flipV="false" rot="-5400000">
            <a:off x="13366933" y="4885215"/>
            <a:ext cx="4403149" cy="4919720"/>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356974" cy="10287000"/>
          </a:xfrm>
          <a:custGeom>
            <a:avLst/>
            <a:gdLst/>
            <a:ahLst/>
            <a:cxnLst/>
            <a:rect r="r" b="b" t="t" l="l"/>
            <a:pathLst>
              <a:path h="10287000" w="18356974">
                <a:moveTo>
                  <a:pt x="0" y="0"/>
                </a:moveTo>
                <a:lnTo>
                  <a:pt x="18356974" y="0"/>
                </a:lnTo>
                <a:lnTo>
                  <a:pt x="18356974" y="10287000"/>
                </a:lnTo>
                <a:lnTo>
                  <a:pt x="0" y="10287000"/>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37830" cy="10287000"/>
          </a:xfrm>
          <a:custGeom>
            <a:avLst/>
            <a:gdLst/>
            <a:ahLst/>
            <a:cxnLst/>
            <a:rect r="r" b="b" t="t" l="l"/>
            <a:pathLst>
              <a:path h="10287000" w="18237830">
                <a:moveTo>
                  <a:pt x="0" y="0"/>
                </a:moveTo>
                <a:lnTo>
                  <a:pt x="18237830" y="0"/>
                </a:lnTo>
                <a:lnTo>
                  <a:pt x="18237830" y="10287000"/>
                </a:lnTo>
                <a:lnTo>
                  <a:pt x="0" y="10287000"/>
                </a:lnTo>
                <a:lnTo>
                  <a:pt x="0" y="0"/>
                </a:lnTo>
                <a:close/>
              </a:path>
            </a:pathLst>
          </a:custGeom>
          <a:blipFill>
            <a:blip r:embed="rId2"/>
            <a:stretch>
              <a:fillRect l="0" t="0" r="0" b="0"/>
            </a:stretch>
          </a:blipFill>
        </p:spPr>
      </p:sp>
      <p:pic>
        <p:nvPicPr>
          <p:cNvPr name="Picture 3" id="3"/>
          <p:cNvPicPr>
            <a:picLocks noChangeAspect="true"/>
          </p:cNvPicPr>
          <p:nvPr/>
        </p:nvPicPr>
        <p:blipFill>
          <a:blip r:embed="rId3"/>
          <a:srcRect l="0" t="0" r="0" b="0"/>
          <a:stretch>
            <a:fillRect/>
          </a:stretch>
        </p:blipFill>
        <p:spPr>
          <a:xfrm flipH="false" flipV="false" rot="-4853244">
            <a:off x="8721139" y="4578065"/>
            <a:ext cx="2701633" cy="2607076"/>
          </a:xfrm>
          <a:prstGeom prst="rect">
            <a:avLst/>
          </a:prstGeom>
        </p:spPr>
      </p:pic>
      <p:sp>
        <p:nvSpPr>
          <p:cNvPr name="TextBox 4" id="4"/>
          <p:cNvSpPr txBox="true"/>
          <p:nvPr/>
        </p:nvSpPr>
        <p:spPr>
          <a:xfrm rot="0">
            <a:off x="8570934" y="7253424"/>
            <a:ext cx="8194239" cy="1209675"/>
          </a:xfrm>
          <a:prstGeom prst="rect">
            <a:avLst/>
          </a:prstGeom>
        </p:spPr>
        <p:txBody>
          <a:bodyPr anchor="t" rtlCol="false" tIns="0" lIns="0" bIns="0" rIns="0">
            <a:spAutoFit/>
          </a:bodyPr>
          <a:lstStyle/>
          <a:p>
            <a:pPr algn="ctr">
              <a:lnSpc>
                <a:spcPts val="9000"/>
              </a:lnSpc>
              <a:spcBef>
                <a:spcPct val="0"/>
              </a:spcBef>
            </a:pPr>
            <a:r>
              <a:rPr lang="en-US" sz="9000">
                <a:solidFill>
                  <a:srgbClr val="000000"/>
                </a:solidFill>
                <a:latin typeface="Montserrat Classic Bold"/>
              </a:rPr>
              <a:t>MY LOCATION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9770301"/>
          </a:xfrm>
          <a:custGeom>
            <a:avLst/>
            <a:gdLst/>
            <a:ahLst/>
            <a:cxnLst/>
            <a:rect r="r" b="b" t="t" l="l"/>
            <a:pathLst>
              <a:path h="9770301" w="18288000">
                <a:moveTo>
                  <a:pt x="0" y="0"/>
                </a:moveTo>
                <a:lnTo>
                  <a:pt x="18288000" y="0"/>
                </a:lnTo>
                <a:lnTo>
                  <a:pt x="18288000" y="9770301"/>
                </a:lnTo>
                <a:lnTo>
                  <a:pt x="0" y="9770301"/>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9821687"/>
          </a:xfrm>
          <a:custGeom>
            <a:avLst/>
            <a:gdLst/>
            <a:ahLst/>
            <a:cxnLst/>
            <a:rect r="r" b="b" t="t" l="l"/>
            <a:pathLst>
              <a:path h="9821687" w="18288000">
                <a:moveTo>
                  <a:pt x="0" y="0"/>
                </a:moveTo>
                <a:lnTo>
                  <a:pt x="18288000" y="0"/>
                </a:lnTo>
                <a:lnTo>
                  <a:pt x="18288000" y="9821687"/>
                </a:lnTo>
                <a:lnTo>
                  <a:pt x="0" y="9821687"/>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9834922"/>
          </a:xfrm>
          <a:custGeom>
            <a:avLst/>
            <a:gdLst/>
            <a:ahLst/>
            <a:cxnLst/>
            <a:rect r="r" b="b" t="t" l="l"/>
            <a:pathLst>
              <a:path h="9834922" w="18288000">
                <a:moveTo>
                  <a:pt x="0" y="0"/>
                </a:moveTo>
                <a:lnTo>
                  <a:pt x="18288000" y="0"/>
                </a:lnTo>
                <a:lnTo>
                  <a:pt x="18288000" y="9834922"/>
                </a:lnTo>
                <a:lnTo>
                  <a:pt x="0" y="9834922"/>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9796803"/>
          </a:xfrm>
          <a:custGeom>
            <a:avLst/>
            <a:gdLst/>
            <a:ahLst/>
            <a:cxnLst/>
            <a:rect r="r" b="b" t="t" l="l"/>
            <a:pathLst>
              <a:path h="9796803" w="18288000">
                <a:moveTo>
                  <a:pt x="0" y="0"/>
                </a:moveTo>
                <a:lnTo>
                  <a:pt x="18288000" y="0"/>
                </a:lnTo>
                <a:lnTo>
                  <a:pt x="18288000" y="9796803"/>
                </a:lnTo>
                <a:lnTo>
                  <a:pt x="0" y="9796803"/>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7878598" y="2149852"/>
            <a:ext cx="10884489" cy="8846121"/>
          </a:xfrm>
          <a:custGeom>
            <a:avLst/>
            <a:gdLst/>
            <a:ahLst/>
            <a:cxnLst/>
            <a:rect r="r" b="b" t="t" l="l"/>
            <a:pathLst>
              <a:path h="8846121" w="10884489">
                <a:moveTo>
                  <a:pt x="0" y="0"/>
                </a:moveTo>
                <a:lnTo>
                  <a:pt x="10884489" y="0"/>
                </a:lnTo>
                <a:lnTo>
                  <a:pt x="10884489" y="8846120"/>
                </a:lnTo>
                <a:lnTo>
                  <a:pt x="0" y="8846120"/>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751985"/>
            <a:ext cx="13544000"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PROBLEM STATEMENT</a:t>
            </a:r>
          </a:p>
        </p:txBody>
      </p:sp>
      <p:sp>
        <p:nvSpPr>
          <p:cNvPr name="TextBox 4" id="4"/>
          <p:cNvSpPr txBox="true"/>
          <p:nvPr/>
        </p:nvSpPr>
        <p:spPr>
          <a:xfrm rot="0">
            <a:off x="1028700" y="2318088"/>
            <a:ext cx="7513347" cy="2492375"/>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a:rPr>
              <a:t>The </a:t>
            </a:r>
            <a:r>
              <a:rPr lang="en-US" sz="2499">
                <a:solidFill>
                  <a:srgbClr val="2E2E2E"/>
                </a:solidFill>
                <a:latin typeface="Montserrat Classic Bold"/>
              </a:rPr>
              <a:t>Capacitated Vehicle Routing Problem (CVRP)</a:t>
            </a:r>
            <a:r>
              <a:rPr lang="en-US" sz="2499">
                <a:solidFill>
                  <a:srgbClr val="2E2E2E"/>
                </a:solidFill>
                <a:latin typeface="Montserrat Classic"/>
              </a:rPr>
              <a:t> refers to the process of determining the optimal route for a fleet of vehicles to deliver goods to customers while fulfilling various constraints.</a:t>
            </a:r>
          </a:p>
        </p:txBody>
      </p:sp>
      <p:sp>
        <p:nvSpPr>
          <p:cNvPr name="TextBox 5" id="5"/>
          <p:cNvSpPr txBox="true"/>
          <p:nvPr/>
        </p:nvSpPr>
        <p:spPr>
          <a:xfrm rot="0">
            <a:off x="1028700" y="5166891"/>
            <a:ext cx="7513347" cy="3502025"/>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a:rPr>
              <a:t>The objective of the CVRP is to find optimal routes to deliver goods to customers while minimizing the total distance traveled, time taken, or cost incurred. The problem is typically solved using optimization techniques such as heuristics and exact methods.</a:t>
            </a:r>
          </a:p>
          <a:p>
            <a:pPr>
              <a:lnSpc>
                <a:spcPts val="3999"/>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020137"/>
          </a:xfrm>
          <a:custGeom>
            <a:avLst/>
            <a:gdLst/>
            <a:ahLst/>
            <a:cxnLst/>
            <a:rect r="r" b="b" t="t" l="l"/>
            <a:pathLst>
              <a:path h="10020137" w="18288000">
                <a:moveTo>
                  <a:pt x="0" y="0"/>
                </a:moveTo>
                <a:lnTo>
                  <a:pt x="18288000" y="0"/>
                </a:lnTo>
                <a:lnTo>
                  <a:pt x="18288000" y="10020137"/>
                </a:lnTo>
                <a:lnTo>
                  <a:pt x="0" y="10020137"/>
                </a:lnTo>
                <a:lnTo>
                  <a:pt x="0" y="0"/>
                </a:lnTo>
                <a:close/>
              </a:path>
            </a:pathLst>
          </a:custGeom>
          <a:blipFill>
            <a:blip r:embed="rId2"/>
            <a:stretch>
              <a:fillRect l="0" t="-288" r="-3070" b="-288"/>
            </a:stretch>
          </a:blipFill>
        </p:spPr>
      </p:sp>
      <p:pic>
        <p:nvPicPr>
          <p:cNvPr name="Picture 3" id="3"/>
          <p:cNvPicPr>
            <a:picLocks noChangeAspect="true"/>
          </p:cNvPicPr>
          <p:nvPr/>
        </p:nvPicPr>
        <p:blipFill>
          <a:blip r:embed="rId3"/>
          <a:srcRect l="0" t="0" r="0" b="0"/>
          <a:stretch>
            <a:fillRect/>
          </a:stretch>
        </p:blipFill>
        <p:spPr>
          <a:xfrm flipH="false" flipV="false" rot="0">
            <a:off x="15850461" y="1811721"/>
            <a:ext cx="2166601" cy="1917442"/>
          </a:xfrm>
          <a:prstGeom prst="rect">
            <a:avLst/>
          </a:prstGeom>
        </p:spPr>
      </p:pic>
      <p:sp>
        <p:nvSpPr>
          <p:cNvPr name="TextBox 4" id="4"/>
          <p:cNvSpPr txBox="true"/>
          <p:nvPr/>
        </p:nvSpPr>
        <p:spPr>
          <a:xfrm rot="0">
            <a:off x="9850912" y="8810462"/>
            <a:ext cx="6760845" cy="1209675"/>
          </a:xfrm>
          <a:prstGeom prst="rect">
            <a:avLst/>
          </a:prstGeom>
        </p:spPr>
        <p:txBody>
          <a:bodyPr anchor="t" rtlCol="false" tIns="0" lIns="0" bIns="0" rIns="0">
            <a:spAutoFit/>
          </a:bodyPr>
          <a:lstStyle/>
          <a:p>
            <a:pPr algn="ctr">
              <a:lnSpc>
                <a:spcPts val="9000"/>
              </a:lnSpc>
              <a:spcBef>
                <a:spcPct val="0"/>
              </a:spcBef>
            </a:pPr>
            <a:r>
              <a:rPr lang="en-US" sz="9000">
                <a:solidFill>
                  <a:srgbClr val="000000"/>
                </a:solidFill>
                <a:latin typeface="Fira Sans Bold"/>
              </a:rPr>
              <a:t>IMPROVED UI</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9615733"/>
          </a:xfrm>
          <a:custGeom>
            <a:avLst/>
            <a:gdLst/>
            <a:ahLst/>
            <a:cxnLst/>
            <a:rect r="r" b="b" t="t" l="l"/>
            <a:pathLst>
              <a:path h="9615733" w="18288000">
                <a:moveTo>
                  <a:pt x="0" y="0"/>
                </a:moveTo>
                <a:lnTo>
                  <a:pt x="18288000" y="0"/>
                </a:lnTo>
                <a:lnTo>
                  <a:pt x="18288000" y="9615733"/>
                </a:lnTo>
                <a:lnTo>
                  <a:pt x="0" y="9615733"/>
                </a:lnTo>
                <a:lnTo>
                  <a:pt x="0" y="0"/>
                </a:lnTo>
                <a:close/>
              </a:path>
            </a:pathLst>
          </a:custGeom>
          <a:blipFill>
            <a:blip r:embed="rId2"/>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930669">
            <a:off x="-7971294" y="-10725049"/>
            <a:ext cx="18539921" cy="18539921"/>
          </a:xfrm>
          <a:custGeom>
            <a:avLst/>
            <a:gdLst/>
            <a:ahLst/>
            <a:cxnLst/>
            <a:rect r="r" b="b" t="t" l="l"/>
            <a:pathLst>
              <a:path h="18539921" w="18539921">
                <a:moveTo>
                  <a:pt x="0" y="0"/>
                </a:moveTo>
                <a:lnTo>
                  <a:pt x="18539921" y="0"/>
                </a:lnTo>
                <a:lnTo>
                  <a:pt x="18539921" y="18539921"/>
                </a:lnTo>
                <a:lnTo>
                  <a:pt x="0" y="18539921"/>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883994" y="1953724"/>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293314" y="3872900"/>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1028700" y="2256825"/>
            <a:ext cx="8572512" cy="2352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FUTURE</a:t>
            </a:r>
          </a:p>
          <a:p>
            <a:pPr>
              <a:lnSpc>
                <a:spcPts val="9000"/>
              </a:lnSpc>
            </a:pPr>
            <a:r>
              <a:rPr lang="en-US" sz="9000">
                <a:solidFill>
                  <a:srgbClr val="004AAD"/>
                </a:solidFill>
                <a:latin typeface="Montserrat Classic Bold"/>
              </a:rPr>
              <a:t>PLANS</a:t>
            </a:r>
          </a:p>
        </p:txBody>
      </p:sp>
      <p:sp>
        <p:nvSpPr>
          <p:cNvPr name="Freeform 6" id="6"/>
          <p:cNvSpPr/>
          <p:nvPr/>
        </p:nvSpPr>
        <p:spPr>
          <a:xfrm flipH="false" flipV="false" rot="0">
            <a:off x="9601212" y="5790600"/>
            <a:ext cx="736600" cy="736600"/>
          </a:xfrm>
          <a:custGeom>
            <a:avLst/>
            <a:gdLst/>
            <a:ahLst/>
            <a:cxnLst/>
            <a:rect r="r" b="b" t="t" l="l"/>
            <a:pathLst>
              <a:path h="736600" w="736600">
                <a:moveTo>
                  <a:pt x="0" y="0"/>
                </a:moveTo>
                <a:lnTo>
                  <a:pt x="736600" y="0"/>
                </a:lnTo>
                <a:lnTo>
                  <a:pt x="736600" y="736600"/>
                </a:lnTo>
                <a:lnTo>
                  <a:pt x="0" y="7366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2007372" y="2045687"/>
            <a:ext cx="5251928"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Improving code quality</a:t>
            </a:r>
          </a:p>
        </p:txBody>
      </p:sp>
      <p:sp>
        <p:nvSpPr>
          <p:cNvPr name="TextBox 8" id="8"/>
          <p:cNvSpPr txBox="true"/>
          <p:nvPr/>
        </p:nvSpPr>
        <p:spPr>
          <a:xfrm rot="0">
            <a:off x="11029914" y="5877912"/>
            <a:ext cx="5251928"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Multi Depot</a:t>
            </a:r>
          </a:p>
        </p:txBody>
      </p:sp>
      <p:sp>
        <p:nvSpPr>
          <p:cNvPr name="TextBox 9" id="9"/>
          <p:cNvSpPr txBox="true"/>
          <p:nvPr/>
        </p:nvSpPr>
        <p:spPr>
          <a:xfrm rot="0">
            <a:off x="11416693" y="3960212"/>
            <a:ext cx="5251928" cy="504826"/>
          </a:xfrm>
          <a:prstGeom prst="rect">
            <a:avLst/>
          </a:prstGeom>
        </p:spPr>
        <p:txBody>
          <a:bodyPr anchor="t" rtlCol="false" tIns="0" lIns="0" bIns="0" rIns="0">
            <a:spAutoFit/>
          </a:bodyPr>
          <a:lstStyle/>
          <a:p>
            <a:pPr>
              <a:lnSpc>
                <a:spcPts val="4199"/>
              </a:lnSpc>
            </a:pPr>
            <a:r>
              <a:rPr lang="en-US" sz="2999">
                <a:solidFill>
                  <a:srgbClr val="2E2E2E"/>
                </a:solidFill>
                <a:latin typeface="Montserrat Classic Bold"/>
              </a:rPr>
              <a:t>Time window for users</a:t>
            </a:r>
          </a:p>
        </p:txBody>
      </p:sp>
      <p:sp>
        <p:nvSpPr>
          <p:cNvPr name="Freeform 10" id="10"/>
          <p:cNvSpPr/>
          <p:nvPr/>
        </p:nvSpPr>
        <p:spPr>
          <a:xfrm flipH="true" flipV="false" rot="5242519">
            <a:off x="-1042019" y="8240279"/>
            <a:ext cx="8063091" cy="6553094"/>
          </a:xfrm>
          <a:custGeom>
            <a:avLst/>
            <a:gdLst/>
            <a:ahLst/>
            <a:cxnLst/>
            <a:rect r="r" b="b" t="t" l="l"/>
            <a:pathLst>
              <a:path h="6553094" w="8063091">
                <a:moveTo>
                  <a:pt x="8063091" y="0"/>
                </a:moveTo>
                <a:lnTo>
                  <a:pt x="0" y="0"/>
                </a:lnTo>
                <a:lnTo>
                  <a:pt x="0" y="6553094"/>
                </a:lnTo>
                <a:lnTo>
                  <a:pt x="8063091" y="6553094"/>
                </a:lnTo>
                <a:lnTo>
                  <a:pt x="8063091" y="0"/>
                </a:lnTo>
                <a:close/>
              </a:path>
            </a:pathLst>
          </a:custGeom>
          <a:blipFill>
            <a:blip r:embed="rId10">
              <a:alphaModFix amt="50000"/>
              <a:extLst>
                <a:ext uri="{96DAC541-7B7A-43D3-8B79-37D633B846F1}">
                  <asvg:svgBlip xmlns:asvg="http://schemas.microsoft.com/office/drawing/2016/SVG/main" r:embed="rId11"/>
                </a:ext>
              </a:extLst>
            </a:blip>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442591"/>
            <a:ext cx="14410131"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TEAM CONTRIBUTION</a:t>
            </a:r>
          </a:p>
        </p:txBody>
      </p:sp>
      <p:sp>
        <p:nvSpPr>
          <p:cNvPr name="TextBox 3" id="3"/>
          <p:cNvSpPr txBox="true"/>
          <p:nvPr/>
        </p:nvSpPr>
        <p:spPr>
          <a:xfrm rot="0">
            <a:off x="1028700" y="3144185"/>
            <a:ext cx="7205066" cy="2852008"/>
          </a:xfrm>
          <a:prstGeom prst="rect">
            <a:avLst/>
          </a:prstGeom>
        </p:spPr>
        <p:txBody>
          <a:bodyPr anchor="t" rtlCol="false" tIns="0" lIns="0" bIns="0" rIns="0">
            <a:spAutoFit/>
          </a:bodyPr>
          <a:lstStyle/>
          <a:p>
            <a:pPr>
              <a:lnSpc>
                <a:spcPts val="7680"/>
              </a:lnSpc>
            </a:pPr>
            <a:r>
              <a:rPr lang="en-US" sz="4800">
                <a:solidFill>
                  <a:srgbClr val="2E2E2E"/>
                </a:solidFill>
                <a:latin typeface="Montserrat Classic Bold"/>
              </a:rPr>
              <a:t>Backend  </a:t>
            </a:r>
            <a:r>
              <a:rPr lang="en-US" sz="4800">
                <a:solidFill>
                  <a:srgbClr val="2E2E2E"/>
                </a:solidFill>
                <a:latin typeface="Montserrat Classic"/>
              </a:rPr>
              <a:t>- Ayush</a:t>
            </a:r>
          </a:p>
          <a:p>
            <a:pPr>
              <a:lnSpc>
                <a:spcPts val="7680"/>
              </a:lnSpc>
            </a:pPr>
            <a:r>
              <a:rPr lang="en-US" sz="4800">
                <a:solidFill>
                  <a:srgbClr val="2E2E2E"/>
                </a:solidFill>
                <a:latin typeface="Montserrat Classic Bold"/>
              </a:rPr>
              <a:t>Frontend </a:t>
            </a:r>
            <a:r>
              <a:rPr lang="en-US" sz="4800">
                <a:solidFill>
                  <a:srgbClr val="2E2E2E"/>
                </a:solidFill>
                <a:latin typeface="Montserrat Classic"/>
              </a:rPr>
              <a:t>- Devendra</a:t>
            </a:r>
          </a:p>
          <a:p>
            <a:pPr>
              <a:lnSpc>
                <a:spcPts val="7680"/>
              </a:lnSpc>
            </a:pPr>
            <a:r>
              <a:rPr lang="en-US" sz="4800">
                <a:solidFill>
                  <a:srgbClr val="2E2E2E"/>
                </a:solidFill>
                <a:latin typeface="Montserrat Classic Bold"/>
              </a:rPr>
              <a:t>Integration</a:t>
            </a:r>
            <a:r>
              <a:rPr lang="en-US" sz="4800">
                <a:solidFill>
                  <a:srgbClr val="2E2E2E"/>
                </a:solidFill>
                <a:latin typeface="Montserrat Classic"/>
              </a:rPr>
              <a:t> - BOTH</a:t>
            </a:r>
          </a:p>
        </p:txBody>
      </p:sp>
      <p:sp>
        <p:nvSpPr>
          <p:cNvPr name="Freeform 4" id="4"/>
          <p:cNvSpPr/>
          <p:nvPr/>
        </p:nvSpPr>
        <p:spPr>
          <a:xfrm flipH="true" flipV="false" rot="3987423">
            <a:off x="12625695" y="7261552"/>
            <a:ext cx="8063091" cy="6553094"/>
          </a:xfrm>
          <a:custGeom>
            <a:avLst/>
            <a:gdLst/>
            <a:ahLst/>
            <a:cxnLst/>
            <a:rect r="r" b="b" t="t" l="l"/>
            <a:pathLst>
              <a:path h="6553094" w="8063091">
                <a:moveTo>
                  <a:pt x="8063091" y="0"/>
                </a:moveTo>
                <a:lnTo>
                  <a:pt x="0" y="0"/>
                </a:lnTo>
                <a:lnTo>
                  <a:pt x="0" y="6553094"/>
                </a:lnTo>
                <a:lnTo>
                  <a:pt x="8063091" y="6553094"/>
                </a:lnTo>
                <a:lnTo>
                  <a:pt x="8063091"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7878598" y="2149852"/>
            <a:ext cx="10884489" cy="8846121"/>
          </a:xfrm>
          <a:custGeom>
            <a:avLst/>
            <a:gdLst/>
            <a:ahLst/>
            <a:cxnLst/>
            <a:rect r="r" b="b" t="t" l="l"/>
            <a:pathLst>
              <a:path h="8846121" w="10884489">
                <a:moveTo>
                  <a:pt x="0" y="0"/>
                </a:moveTo>
                <a:lnTo>
                  <a:pt x="10884489" y="0"/>
                </a:lnTo>
                <a:lnTo>
                  <a:pt x="10884489" y="8846120"/>
                </a:lnTo>
                <a:lnTo>
                  <a:pt x="0" y="8846120"/>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751985"/>
            <a:ext cx="13544000"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SOLUTION</a:t>
            </a:r>
          </a:p>
        </p:txBody>
      </p:sp>
      <p:sp>
        <p:nvSpPr>
          <p:cNvPr name="TextBox 4" id="4"/>
          <p:cNvSpPr txBox="true"/>
          <p:nvPr/>
        </p:nvSpPr>
        <p:spPr>
          <a:xfrm rot="0">
            <a:off x="1028700" y="2318088"/>
            <a:ext cx="7513347" cy="3502025"/>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a:rPr>
              <a:t>Exact, heuristic, and meta-heuristic methods can all be used to solve the CVRP. Heuristic and meta-heuristic methods use algorithms that can quickly produce a solution that is close to optimal, while exact methods solve the problem using mathematical programming techniques.</a:t>
            </a:r>
          </a:p>
        </p:txBody>
      </p:sp>
      <p:sp>
        <p:nvSpPr>
          <p:cNvPr name="TextBox 5" id="5"/>
          <p:cNvSpPr txBox="true"/>
          <p:nvPr/>
        </p:nvSpPr>
        <p:spPr>
          <a:xfrm rot="0">
            <a:off x="1028700" y="6288749"/>
            <a:ext cx="7513347" cy="977900"/>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a:rPr>
              <a:t>That is why we chose the Genetic algorithm, a search heuristics based on human evolution.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08618" y="504825"/>
            <a:ext cx="12230230"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TECH STACK &amp; ALGO</a:t>
            </a:r>
          </a:p>
        </p:txBody>
      </p:sp>
      <p:sp>
        <p:nvSpPr>
          <p:cNvPr name="TextBox 3" id="3"/>
          <p:cNvSpPr txBox="true"/>
          <p:nvPr/>
        </p:nvSpPr>
        <p:spPr>
          <a:xfrm rot="0">
            <a:off x="1028700" y="2179240"/>
            <a:ext cx="11642029" cy="7232650"/>
          </a:xfrm>
          <a:prstGeom prst="rect">
            <a:avLst/>
          </a:prstGeom>
        </p:spPr>
        <p:txBody>
          <a:bodyPr anchor="t" rtlCol="false" tIns="0" lIns="0" bIns="0" rIns="0">
            <a:spAutoFit/>
          </a:bodyPr>
          <a:lstStyle/>
          <a:p>
            <a:pPr>
              <a:lnSpc>
                <a:spcPts val="4799"/>
              </a:lnSpc>
            </a:pPr>
            <a:r>
              <a:rPr lang="en-US" sz="2999">
                <a:solidFill>
                  <a:srgbClr val="2E2E2E"/>
                </a:solidFill>
                <a:latin typeface="Montserrat Classic Bold"/>
              </a:rPr>
              <a:t>Flask</a:t>
            </a:r>
          </a:p>
          <a:p>
            <a:pPr marL="539749" indent="-269875" lvl="1">
              <a:lnSpc>
                <a:spcPts val="3999"/>
              </a:lnSpc>
              <a:buFont typeface="Arial"/>
              <a:buChar char="•"/>
            </a:pPr>
            <a:r>
              <a:rPr lang="en-US" sz="2499">
                <a:solidFill>
                  <a:srgbClr val="2E2E2E"/>
                </a:solidFill>
                <a:latin typeface="Montserrat Classic"/>
              </a:rPr>
              <a:t>Python Integration :Given that the Genetic Algorithm is implemented in Python, Flask provides a natural integration platform, leveraging the existing Python ecosystem for development and deployment.</a:t>
            </a:r>
          </a:p>
          <a:p>
            <a:pPr>
              <a:lnSpc>
                <a:spcPts val="3999"/>
              </a:lnSpc>
            </a:pPr>
          </a:p>
          <a:p>
            <a:pPr>
              <a:lnSpc>
                <a:spcPts val="4799"/>
              </a:lnSpc>
            </a:pPr>
            <a:r>
              <a:rPr lang="en-US" sz="2999">
                <a:solidFill>
                  <a:srgbClr val="2E2E2E"/>
                </a:solidFill>
                <a:latin typeface="Montserrat Classic Bold"/>
              </a:rPr>
              <a:t>React</a:t>
            </a:r>
          </a:p>
          <a:p>
            <a:pPr marL="539749" indent="-269875" lvl="1">
              <a:lnSpc>
                <a:spcPts val="3999"/>
              </a:lnSpc>
              <a:buFont typeface="Arial"/>
              <a:buChar char="•"/>
            </a:pPr>
            <a:r>
              <a:rPr lang="en-US" sz="2499">
                <a:solidFill>
                  <a:srgbClr val="2E2E2E"/>
                </a:solidFill>
                <a:latin typeface="Montserrat Classic"/>
              </a:rPr>
              <a:t>Enhanced user experience with interactive interfaces.</a:t>
            </a:r>
          </a:p>
          <a:p>
            <a:pPr marL="539749" indent="-269875" lvl="1">
              <a:lnSpc>
                <a:spcPts val="3999"/>
              </a:lnSpc>
              <a:buFont typeface="Arial"/>
              <a:buChar char="•"/>
            </a:pPr>
            <a:r>
              <a:rPr lang="en-US" sz="2499">
                <a:solidFill>
                  <a:srgbClr val="2E2E2E"/>
                </a:solidFill>
                <a:latin typeface="Montserrat Classic"/>
              </a:rPr>
              <a:t>Real-time updates for dynamic optimization results.</a:t>
            </a:r>
          </a:p>
          <a:p>
            <a:pPr marL="539749" indent="-269875" lvl="1">
              <a:lnSpc>
                <a:spcPts val="3999"/>
              </a:lnSpc>
              <a:buFont typeface="Arial"/>
              <a:buChar char="•"/>
            </a:pPr>
            <a:r>
              <a:rPr lang="en-US" sz="2499">
                <a:solidFill>
                  <a:srgbClr val="2E2E2E"/>
                </a:solidFill>
                <a:latin typeface="Montserrat Classic"/>
              </a:rPr>
              <a:t>Powerful state management for handling user interactions.</a:t>
            </a:r>
          </a:p>
          <a:p>
            <a:pPr>
              <a:lnSpc>
                <a:spcPts val="3999"/>
              </a:lnSpc>
            </a:pPr>
          </a:p>
          <a:p>
            <a:pPr>
              <a:lnSpc>
                <a:spcPts val="3999"/>
              </a:lnSpc>
            </a:pPr>
            <a:r>
              <a:rPr lang="en-US" sz="2499">
                <a:solidFill>
                  <a:srgbClr val="2E2E2E"/>
                </a:solidFill>
                <a:latin typeface="Montserrat Classic Bold"/>
              </a:rPr>
              <a:t>Genetic Algorithm</a:t>
            </a:r>
          </a:p>
          <a:p>
            <a:pPr marL="539749" indent="-269875" lvl="1">
              <a:lnSpc>
                <a:spcPts val="3999"/>
              </a:lnSpc>
              <a:buFont typeface="Arial"/>
              <a:buChar char="•"/>
            </a:pPr>
            <a:r>
              <a:rPr lang="en-US" sz="2499">
                <a:solidFill>
                  <a:srgbClr val="2E2E2E"/>
                </a:solidFill>
                <a:latin typeface="Montserrat Classic"/>
              </a:rPr>
              <a:t>Efficient optimization inspired by natural selection.</a:t>
            </a:r>
          </a:p>
          <a:p>
            <a:pPr marL="539749" indent="-269875" lvl="1">
              <a:lnSpc>
                <a:spcPts val="3999"/>
              </a:lnSpc>
              <a:buFont typeface="Arial"/>
              <a:buChar char="•"/>
            </a:pPr>
            <a:r>
              <a:rPr lang="en-US" sz="2499">
                <a:solidFill>
                  <a:srgbClr val="2E2E2E"/>
                </a:solidFill>
                <a:latin typeface="Montserrat Classic"/>
              </a:rPr>
              <a:t>Adaptability to diverse problem domains.</a:t>
            </a:r>
          </a:p>
          <a:p>
            <a:pPr marL="539749" indent="-269875" lvl="1">
              <a:lnSpc>
                <a:spcPts val="3999"/>
              </a:lnSpc>
              <a:buFont typeface="Arial"/>
              <a:buChar char="•"/>
            </a:pPr>
            <a:r>
              <a:rPr lang="en-US" sz="2499">
                <a:solidFill>
                  <a:srgbClr val="2E2E2E"/>
                </a:solidFill>
                <a:latin typeface="Montserrat Classic"/>
              </a:rPr>
              <a:t>Scalability and parallel processing capabilities.</a:t>
            </a:r>
          </a:p>
        </p:txBody>
      </p:sp>
      <p:sp>
        <p:nvSpPr>
          <p:cNvPr name="Freeform 4" id="4"/>
          <p:cNvSpPr/>
          <p:nvPr/>
        </p:nvSpPr>
        <p:spPr>
          <a:xfrm flipH="false" flipV="false" rot="-1625759">
            <a:off x="10837013" y="-4312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80087" y="4057978"/>
            <a:ext cx="946844" cy="946844"/>
            <a:chOff x="0" y="0"/>
            <a:chExt cx="556826" cy="556826"/>
          </a:xfrm>
        </p:grpSpPr>
        <p:sp>
          <p:nvSpPr>
            <p:cNvPr name="Freeform 3" id="3"/>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86EAE9"/>
            </a:solidFill>
          </p:spPr>
        </p:sp>
        <p:sp>
          <p:nvSpPr>
            <p:cNvPr name="TextBox 4" id="4"/>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1</a:t>
              </a:r>
            </a:p>
          </p:txBody>
        </p:sp>
      </p:grpSp>
      <p:grpSp>
        <p:nvGrpSpPr>
          <p:cNvPr name="Group 5" id="5"/>
          <p:cNvGrpSpPr/>
          <p:nvPr/>
        </p:nvGrpSpPr>
        <p:grpSpPr>
          <a:xfrm rot="0">
            <a:off x="9292513" y="6398875"/>
            <a:ext cx="2457578" cy="1869910"/>
            <a:chOff x="0" y="0"/>
            <a:chExt cx="3276771" cy="2493213"/>
          </a:xfrm>
        </p:grpSpPr>
        <p:sp>
          <p:nvSpPr>
            <p:cNvPr name="TextBox 6" id="6"/>
            <p:cNvSpPr txBox="true"/>
            <p:nvPr/>
          </p:nvSpPr>
          <p:spPr>
            <a:xfrm rot="0">
              <a:off x="0" y="-28575"/>
              <a:ext cx="3276771" cy="5086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INTEGRATION</a:t>
              </a:r>
            </a:p>
          </p:txBody>
        </p:sp>
        <p:sp>
          <p:nvSpPr>
            <p:cNvPr name="TextBox 7" id="7"/>
            <p:cNvSpPr txBox="true"/>
            <p:nvPr/>
          </p:nvSpPr>
          <p:spPr>
            <a:xfrm rot="0">
              <a:off x="0" y="698703"/>
              <a:ext cx="3276771" cy="17945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Integrated our frontend interface with the backend GA via </a:t>
              </a:r>
              <a:r>
                <a:rPr lang="en-US" sz="1800" spc="26">
                  <a:solidFill>
                    <a:srgbClr val="191919"/>
                  </a:solidFill>
                  <a:latin typeface="Aileron Bold"/>
                </a:rPr>
                <a:t>Flask.</a:t>
              </a:r>
            </a:p>
          </p:txBody>
        </p:sp>
      </p:grpSp>
      <p:grpSp>
        <p:nvGrpSpPr>
          <p:cNvPr name="Group 8" id="8"/>
          <p:cNvGrpSpPr/>
          <p:nvPr/>
        </p:nvGrpSpPr>
        <p:grpSpPr>
          <a:xfrm rot="0">
            <a:off x="1028700" y="6398875"/>
            <a:ext cx="2457578" cy="1869910"/>
            <a:chOff x="0" y="0"/>
            <a:chExt cx="3276771" cy="2493213"/>
          </a:xfrm>
        </p:grpSpPr>
        <p:sp>
          <p:nvSpPr>
            <p:cNvPr name="TextBox 9" id="9"/>
            <p:cNvSpPr txBox="true"/>
            <p:nvPr/>
          </p:nvSpPr>
          <p:spPr>
            <a:xfrm rot="0">
              <a:off x="0" y="-28575"/>
              <a:ext cx="3276771" cy="5086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GENETIC ALGO</a:t>
              </a:r>
            </a:p>
          </p:txBody>
        </p:sp>
        <p:sp>
          <p:nvSpPr>
            <p:cNvPr name="TextBox 10" id="10"/>
            <p:cNvSpPr txBox="true"/>
            <p:nvPr/>
          </p:nvSpPr>
          <p:spPr>
            <a:xfrm rot="0">
              <a:off x="0" y="698703"/>
              <a:ext cx="3276771" cy="17945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Implemented GA without any capacity constraint, assuming capacity to be </a:t>
              </a:r>
              <a:r>
                <a:rPr lang="en-US" sz="1800" spc="26">
                  <a:solidFill>
                    <a:srgbClr val="191919"/>
                  </a:solidFill>
                  <a:latin typeface="Aileron Bold"/>
                </a:rPr>
                <a:t>infinite</a:t>
              </a:r>
              <a:r>
                <a:rPr lang="en-US" sz="1800" spc="26">
                  <a:solidFill>
                    <a:srgbClr val="191919"/>
                  </a:solidFill>
                  <a:latin typeface="Aileron"/>
                </a:rPr>
                <a:t>.</a:t>
              </a:r>
            </a:p>
          </p:txBody>
        </p:sp>
      </p:grpSp>
      <p:grpSp>
        <p:nvGrpSpPr>
          <p:cNvPr name="Group 11" id="11"/>
          <p:cNvGrpSpPr/>
          <p:nvPr/>
        </p:nvGrpSpPr>
        <p:grpSpPr>
          <a:xfrm rot="0">
            <a:off x="3783304" y="6398875"/>
            <a:ext cx="2457578" cy="2260435"/>
            <a:chOff x="0" y="0"/>
            <a:chExt cx="3276771" cy="3013913"/>
          </a:xfrm>
        </p:grpSpPr>
        <p:sp>
          <p:nvSpPr>
            <p:cNvPr name="TextBox 12" id="12"/>
            <p:cNvSpPr txBox="true"/>
            <p:nvPr/>
          </p:nvSpPr>
          <p:spPr>
            <a:xfrm rot="0">
              <a:off x="0" y="-28575"/>
              <a:ext cx="3276771" cy="10293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ADDED CAPACITY</a:t>
              </a:r>
            </a:p>
          </p:txBody>
        </p:sp>
        <p:sp>
          <p:nvSpPr>
            <p:cNvPr name="TextBox 13" id="13"/>
            <p:cNvSpPr txBox="true"/>
            <p:nvPr/>
          </p:nvSpPr>
          <p:spPr>
            <a:xfrm rot="0">
              <a:off x="0" y="1219403"/>
              <a:ext cx="3276771" cy="17945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Extended GA to incorporate </a:t>
              </a:r>
              <a:r>
                <a:rPr lang="en-US" sz="1800" spc="26">
                  <a:solidFill>
                    <a:srgbClr val="191919"/>
                  </a:solidFill>
                  <a:latin typeface="Aileron Bold"/>
                </a:rPr>
                <a:t>capacity</a:t>
              </a:r>
              <a:r>
                <a:rPr lang="en-US" sz="1800" spc="26">
                  <a:solidFill>
                    <a:srgbClr val="191919"/>
                  </a:solidFill>
                  <a:latin typeface="Aileron"/>
                </a:rPr>
                <a:t> constraints for assigned vehicles.</a:t>
              </a:r>
            </a:p>
          </p:txBody>
        </p:sp>
      </p:grpSp>
      <p:grpSp>
        <p:nvGrpSpPr>
          <p:cNvPr name="Group 14" id="14"/>
          <p:cNvGrpSpPr/>
          <p:nvPr/>
        </p:nvGrpSpPr>
        <p:grpSpPr>
          <a:xfrm rot="0">
            <a:off x="6537909" y="6398875"/>
            <a:ext cx="2457578" cy="1869910"/>
            <a:chOff x="0" y="0"/>
            <a:chExt cx="3276771" cy="2493213"/>
          </a:xfrm>
        </p:grpSpPr>
        <p:sp>
          <p:nvSpPr>
            <p:cNvPr name="TextBox 15" id="15"/>
            <p:cNvSpPr txBox="true"/>
            <p:nvPr/>
          </p:nvSpPr>
          <p:spPr>
            <a:xfrm rot="0">
              <a:off x="0" y="-28575"/>
              <a:ext cx="3276771" cy="5086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FRONTEND</a:t>
              </a:r>
            </a:p>
          </p:txBody>
        </p:sp>
        <p:sp>
          <p:nvSpPr>
            <p:cNvPr name="TextBox 16" id="16"/>
            <p:cNvSpPr txBox="true"/>
            <p:nvPr/>
          </p:nvSpPr>
          <p:spPr>
            <a:xfrm rot="0">
              <a:off x="0" y="698703"/>
              <a:ext cx="3276771" cy="17945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Using </a:t>
              </a:r>
              <a:r>
                <a:rPr lang="en-US" sz="1800" spc="26">
                  <a:solidFill>
                    <a:srgbClr val="191919"/>
                  </a:solidFill>
                  <a:latin typeface="Aileron Bold"/>
                </a:rPr>
                <a:t>React</a:t>
              </a:r>
              <a:r>
                <a:rPr lang="en-US" sz="1800" spc="26">
                  <a:solidFill>
                    <a:srgbClr val="191919"/>
                  </a:solidFill>
                  <a:latin typeface="Aileron"/>
                </a:rPr>
                <a:t>, designed a webpage where users can input source and destination points.</a:t>
              </a:r>
            </a:p>
          </p:txBody>
        </p:sp>
      </p:grpSp>
      <p:grpSp>
        <p:nvGrpSpPr>
          <p:cNvPr name="Group 17" id="17"/>
          <p:cNvGrpSpPr/>
          <p:nvPr/>
        </p:nvGrpSpPr>
        <p:grpSpPr>
          <a:xfrm rot="0">
            <a:off x="12047117" y="6398875"/>
            <a:ext cx="2457578" cy="1527010"/>
            <a:chOff x="0" y="0"/>
            <a:chExt cx="3276771" cy="2036013"/>
          </a:xfrm>
        </p:grpSpPr>
        <p:sp>
          <p:nvSpPr>
            <p:cNvPr name="TextBox 18" id="18"/>
            <p:cNvSpPr txBox="true"/>
            <p:nvPr/>
          </p:nvSpPr>
          <p:spPr>
            <a:xfrm rot="0">
              <a:off x="0" y="-28575"/>
              <a:ext cx="3276771" cy="5086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 ROUTES SHOW</a:t>
              </a:r>
            </a:p>
          </p:txBody>
        </p:sp>
        <p:sp>
          <p:nvSpPr>
            <p:cNvPr name="TextBox 19" id="19"/>
            <p:cNvSpPr txBox="true"/>
            <p:nvPr/>
          </p:nvSpPr>
          <p:spPr>
            <a:xfrm rot="0">
              <a:off x="0" y="698703"/>
              <a:ext cx="3276771" cy="13373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Vehicles along with their </a:t>
              </a:r>
              <a:r>
                <a:rPr lang="en-US" sz="1800" spc="26">
                  <a:solidFill>
                    <a:srgbClr val="191919"/>
                  </a:solidFill>
                  <a:latin typeface="Aileron Bold"/>
                </a:rPr>
                <a:t>routes</a:t>
              </a:r>
              <a:r>
                <a:rPr lang="en-US" sz="1800" spc="26">
                  <a:solidFill>
                    <a:srgbClr val="191919"/>
                  </a:solidFill>
                  <a:latin typeface="Aileron"/>
                </a:rPr>
                <a:t> are shown on Map</a:t>
              </a:r>
            </a:p>
          </p:txBody>
        </p:sp>
      </p:grpSp>
      <p:grpSp>
        <p:nvGrpSpPr>
          <p:cNvPr name="Group 20" id="20"/>
          <p:cNvGrpSpPr/>
          <p:nvPr/>
        </p:nvGrpSpPr>
        <p:grpSpPr>
          <a:xfrm rot="0">
            <a:off x="14801722" y="6398875"/>
            <a:ext cx="2457578" cy="841210"/>
            <a:chOff x="0" y="0"/>
            <a:chExt cx="3276771" cy="1121613"/>
          </a:xfrm>
        </p:grpSpPr>
        <p:sp>
          <p:nvSpPr>
            <p:cNvPr name="TextBox 21" id="21"/>
            <p:cNvSpPr txBox="true"/>
            <p:nvPr/>
          </p:nvSpPr>
          <p:spPr>
            <a:xfrm rot="0">
              <a:off x="0" y="-28575"/>
              <a:ext cx="3276771" cy="508635"/>
            </a:xfrm>
            <a:prstGeom prst="rect">
              <a:avLst/>
            </a:prstGeom>
          </p:spPr>
          <p:txBody>
            <a:bodyPr anchor="t" rtlCol="false" tIns="0" lIns="0" bIns="0" rIns="0">
              <a:spAutoFit/>
            </a:bodyPr>
            <a:lstStyle/>
            <a:p>
              <a:pPr algn="ctr">
                <a:lnSpc>
                  <a:spcPts val="3120"/>
                </a:lnSpc>
              </a:pPr>
              <a:r>
                <a:rPr lang="en-US" sz="2400">
                  <a:solidFill>
                    <a:srgbClr val="191919"/>
                  </a:solidFill>
                  <a:latin typeface="Aileron Bold"/>
                </a:rPr>
                <a:t>PRESENT</a:t>
              </a:r>
            </a:p>
          </p:txBody>
        </p:sp>
        <p:sp>
          <p:nvSpPr>
            <p:cNvPr name="TextBox 22" id="22"/>
            <p:cNvSpPr txBox="true"/>
            <p:nvPr/>
          </p:nvSpPr>
          <p:spPr>
            <a:xfrm rot="0">
              <a:off x="0" y="698703"/>
              <a:ext cx="3276771" cy="422910"/>
            </a:xfrm>
            <a:prstGeom prst="rect">
              <a:avLst/>
            </a:prstGeom>
          </p:spPr>
          <p:txBody>
            <a:bodyPr anchor="t" rtlCol="false" tIns="0" lIns="0" bIns="0" rIns="0">
              <a:spAutoFit/>
            </a:bodyPr>
            <a:lstStyle/>
            <a:p>
              <a:pPr algn="ctr">
                <a:lnSpc>
                  <a:spcPts val="2700"/>
                </a:lnSpc>
              </a:pPr>
              <a:r>
                <a:rPr lang="en-US" sz="1800" spc="26">
                  <a:solidFill>
                    <a:srgbClr val="191919"/>
                  </a:solidFill>
                  <a:latin typeface="Aileron"/>
                </a:rPr>
                <a:t>Final Solution</a:t>
              </a:r>
            </a:p>
          </p:txBody>
        </p:sp>
      </p:grpSp>
      <p:grpSp>
        <p:nvGrpSpPr>
          <p:cNvPr name="Group 23" id="23"/>
          <p:cNvGrpSpPr/>
          <p:nvPr/>
        </p:nvGrpSpPr>
        <p:grpSpPr>
          <a:xfrm rot="0">
            <a:off x="15557089" y="4057978"/>
            <a:ext cx="946844" cy="946844"/>
            <a:chOff x="0" y="0"/>
            <a:chExt cx="556826" cy="556826"/>
          </a:xfrm>
        </p:grpSpPr>
        <p:sp>
          <p:nvSpPr>
            <p:cNvPr name="Freeform 24" id="24"/>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3538A"/>
            </a:solidFill>
          </p:spPr>
        </p:sp>
        <p:sp>
          <p:nvSpPr>
            <p:cNvPr name="TextBox 25" id="25"/>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6</a:t>
              </a:r>
            </a:p>
          </p:txBody>
        </p:sp>
      </p:grpSp>
      <p:grpSp>
        <p:nvGrpSpPr>
          <p:cNvPr name="Group 26" id="26"/>
          <p:cNvGrpSpPr/>
          <p:nvPr/>
        </p:nvGrpSpPr>
        <p:grpSpPr>
          <a:xfrm rot="0">
            <a:off x="4604586" y="4040703"/>
            <a:ext cx="946844" cy="946844"/>
            <a:chOff x="0" y="0"/>
            <a:chExt cx="556826" cy="556826"/>
          </a:xfrm>
        </p:grpSpPr>
        <p:sp>
          <p:nvSpPr>
            <p:cNvPr name="Freeform 27" id="27"/>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3EDAD8"/>
            </a:solidFill>
          </p:spPr>
        </p:sp>
        <p:sp>
          <p:nvSpPr>
            <p:cNvPr name="TextBox 28" id="28"/>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2</a:t>
              </a:r>
            </a:p>
          </p:txBody>
        </p:sp>
      </p:grpSp>
      <p:grpSp>
        <p:nvGrpSpPr>
          <p:cNvPr name="Group 29" id="29"/>
          <p:cNvGrpSpPr/>
          <p:nvPr/>
        </p:nvGrpSpPr>
        <p:grpSpPr>
          <a:xfrm rot="0">
            <a:off x="7290888" y="4057978"/>
            <a:ext cx="946844" cy="946844"/>
            <a:chOff x="0" y="0"/>
            <a:chExt cx="556826" cy="556826"/>
          </a:xfrm>
        </p:grpSpPr>
        <p:sp>
          <p:nvSpPr>
            <p:cNvPr name="Freeform 30" id="30"/>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37C9EF"/>
            </a:solidFill>
          </p:spPr>
        </p:sp>
        <p:sp>
          <p:nvSpPr>
            <p:cNvPr name="TextBox 31" id="31"/>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3</a:t>
              </a:r>
            </a:p>
          </p:txBody>
        </p:sp>
      </p:grpSp>
      <p:grpSp>
        <p:nvGrpSpPr>
          <p:cNvPr name="Group 32" id="32"/>
          <p:cNvGrpSpPr/>
          <p:nvPr/>
        </p:nvGrpSpPr>
        <p:grpSpPr>
          <a:xfrm rot="0">
            <a:off x="10046288" y="4057978"/>
            <a:ext cx="946844" cy="946844"/>
            <a:chOff x="0" y="0"/>
            <a:chExt cx="556826" cy="556826"/>
          </a:xfrm>
        </p:grpSpPr>
        <p:sp>
          <p:nvSpPr>
            <p:cNvPr name="Freeform 33" id="33"/>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8AFD6"/>
            </a:solidFill>
          </p:spPr>
        </p:sp>
        <p:sp>
          <p:nvSpPr>
            <p:cNvPr name="TextBox 34" id="34"/>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4</a:t>
              </a:r>
            </a:p>
          </p:txBody>
        </p:sp>
      </p:grpSp>
      <p:grpSp>
        <p:nvGrpSpPr>
          <p:cNvPr name="Group 35" id="35"/>
          <p:cNvGrpSpPr/>
          <p:nvPr/>
        </p:nvGrpSpPr>
        <p:grpSpPr>
          <a:xfrm rot="0">
            <a:off x="12801688" y="4057978"/>
            <a:ext cx="946844" cy="946844"/>
            <a:chOff x="0" y="0"/>
            <a:chExt cx="556826" cy="556826"/>
          </a:xfrm>
        </p:grpSpPr>
        <p:sp>
          <p:nvSpPr>
            <p:cNvPr name="Freeform 36" id="36"/>
            <p:cNvSpPr/>
            <p:nvPr/>
          </p:nvSpPr>
          <p:spPr>
            <a:xfrm flipH="false" flipV="false" rot="0">
              <a:off x="0" y="0"/>
              <a:ext cx="556826" cy="556826"/>
            </a:xfrm>
            <a:custGeom>
              <a:avLst/>
              <a:gdLst/>
              <a:ahLst/>
              <a:cxnLst/>
              <a:rect r="r" b="b" t="t" l="l"/>
              <a:pathLst>
                <a:path h="556826" w="556826">
                  <a:moveTo>
                    <a:pt x="278413" y="0"/>
                  </a:moveTo>
                  <a:cubicBezTo>
                    <a:pt x="124650" y="0"/>
                    <a:pt x="0" y="124650"/>
                    <a:pt x="0" y="278413"/>
                  </a:cubicBezTo>
                  <a:cubicBezTo>
                    <a:pt x="0" y="432176"/>
                    <a:pt x="124650" y="556826"/>
                    <a:pt x="278413" y="556826"/>
                  </a:cubicBezTo>
                  <a:cubicBezTo>
                    <a:pt x="432176" y="556826"/>
                    <a:pt x="556826" y="432176"/>
                    <a:pt x="556826" y="278413"/>
                  </a:cubicBezTo>
                  <a:cubicBezTo>
                    <a:pt x="556826" y="124650"/>
                    <a:pt x="432176" y="0"/>
                    <a:pt x="278413" y="0"/>
                  </a:cubicBezTo>
                  <a:close/>
                </a:path>
              </a:pathLst>
            </a:custGeom>
            <a:solidFill>
              <a:srgbClr val="1C88CF"/>
            </a:solidFill>
          </p:spPr>
        </p:sp>
        <p:sp>
          <p:nvSpPr>
            <p:cNvPr name="TextBox 37" id="37"/>
            <p:cNvSpPr txBox="true"/>
            <p:nvPr/>
          </p:nvSpPr>
          <p:spPr>
            <a:xfrm>
              <a:off x="52202" y="-4948"/>
              <a:ext cx="452421" cy="509571"/>
            </a:xfrm>
            <a:prstGeom prst="rect">
              <a:avLst/>
            </a:prstGeom>
          </p:spPr>
          <p:txBody>
            <a:bodyPr anchor="ctr" rtlCol="false" tIns="0" lIns="0" bIns="0" rIns="0"/>
            <a:lstStyle/>
            <a:p>
              <a:pPr algn="ctr">
                <a:lnSpc>
                  <a:spcPts val="3919"/>
                </a:lnSpc>
              </a:pPr>
              <a:r>
                <a:rPr lang="en-US" sz="2799">
                  <a:solidFill>
                    <a:srgbClr val="FFFFFF"/>
                  </a:solidFill>
                  <a:latin typeface="Aileron Bold"/>
                </a:rPr>
                <a:t>5</a:t>
              </a:r>
            </a:p>
          </p:txBody>
        </p:sp>
      </p:grpSp>
      <p:sp>
        <p:nvSpPr>
          <p:cNvPr name="AutoShape 38" id="38"/>
          <p:cNvSpPr/>
          <p:nvPr/>
        </p:nvSpPr>
        <p:spPr>
          <a:xfrm>
            <a:off x="1857450" y="5377069"/>
            <a:ext cx="792119" cy="47625"/>
          </a:xfrm>
          <a:prstGeom prst="line">
            <a:avLst/>
          </a:prstGeom>
          <a:ln cap="flat" w="47625">
            <a:solidFill>
              <a:srgbClr val="86EAE9"/>
            </a:solidFill>
            <a:prstDash val="solid"/>
            <a:headEnd type="none" len="sm" w="sm"/>
            <a:tailEnd type="oval" len="lg" w="lg"/>
          </a:ln>
        </p:spPr>
      </p:sp>
      <p:sp>
        <p:nvSpPr>
          <p:cNvPr name="AutoShape 39" id="39"/>
          <p:cNvSpPr/>
          <p:nvPr/>
        </p:nvSpPr>
        <p:spPr>
          <a:xfrm>
            <a:off x="4672942" y="5368802"/>
            <a:ext cx="810133" cy="47625"/>
          </a:xfrm>
          <a:prstGeom prst="line">
            <a:avLst/>
          </a:prstGeom>
          <a:ln cap="flat" w="47625">
            <a:solidFill>
              <a:srgbClr val="86EAE9"/>
            </a:solidFill>
            <a:prstDash val="solid"/>
            <a:headEnd type="none" len="sm" w="sm"/>
            <a:tailEnd type="oval" len="lg" w="lg"/>
          </a:ln>
        </p:spPr>
      </p:sp>
      <p:sp>
        <p:nvSpPr>
          <p:cNvPr name="AutoShape 40" id="40"/>
          <p:cNvSpPr/>
          <p:nvPr/>
        </p:nvSpPr>
        <p:spPr>
          <a:xfrm>
            <a:off x="7368250" y="5377069"/>
            <a:ext cx="792119" cy="47625"/>
          </a:xfrm>
          <a:prstGeom prst="line">
            <a:avLst/>
          </a:prstGeom>
          <a:ln cap="flat" w="47625">
            <a:solidFill>
              <a:srgbClr val="37C9EF"/>
            </a:solidFill>
            <a:prstDash val="solid"/>
            <a:headEnd type="none" len="sm" w="sm"/>
            <a:tailEnd type="oval" len="lg" w="lg"/>
          </a:ln>
        </p:spPr>
      </p:sp>
      <p:sp>
        <p:nvSpPr>
          <p:cNvPr name="AutoShape 41" id="41"/>
          <p:cNvSpPr/>
          <p:nvPr/>
        </p:nvSpPr>
        <p:spPr>
          <a:xfrm>
            <a:off x="10123651" y="5377069"/>
            <a:ext cx="792119" cy="47625"/>
          </a:xfrm>
          <a:prstGeom prst="line">
            <a:avLst/>
          </a:prstGeom>
          <a:ln cap="flat" w="47625">
            <a:solidFill>
              <a:srgbClr val="18AFD6"/>
            </a:solidFill>
            <a:prstDash val="solid"/>
            <a:headEnd type="none" len="sm" w="sm"/>
            <a:tailEnd type="oval" len="lg" w="lg"/>
          </a:ln>
        </p:spPr>
      </p:sp>
      <p:sp>
        <p:nvSpPr>
          <p:cNvPr name="AutoShape 42" id="42"/>
          <p:cNvSpPr/>
          <p:nvPr/>
        </p:nvSpPr>
        <p:spPr>
          <a:xfrm>
            <a:off x="12879051" y="5377069"/>
            <a:ext cx="792119" cy="47625"/>
          </a:xfrm>
          <a:prstGeom prst="line">
            <a:avLst/>
          </a:prstGeom>
          <a:ln cap="flat" w="47625">
            <a:solidFill>
              <a:srgbClr val="1C88CF"/>
            </a:solidFill>
            <a:prstDash val="solid"/>
            <a:headEnd type="none" len="sm" w="sm"/>
            <a:tailEnd type="oval" len="lg" w="lg"/>
          </a:ln>
        </p:spPr>
      </p:sp>
      <p:sp>
        <p:nvSpPr>
          <p:cNvPr name="AutoShape 43" id="43"/>
          <p:cNvSpPr/>
          <p:nvPr/>
        </p:nvSpPr>
        <p:spPr>
          <a:xfrm>
            <a:off x="15634082" y="5377439"/>
            <a:ext cx="792858" cy="47625"/>
          </a:xfrm>
          <a:prstGeom prst="line">
            <a:avLst/>
          </a:prstGeom>
          <a:ln cap="flat" w="47625">
            <a:solidFill>
              <a:srgbClr val="13538A"/>
            </a:solidFill>
            <a:prstDash val="solid"/>
            <a:headEnd type="none" len="sm" w="sm"/>
            <a:tailEnd type="oval" len="lg" w="lg"/>
          </a:ln>
        </p:spPr>
      </p:sp>
      <p:sp>
        <p:nvSpPr>
          <p:cNvPr name="AutoShape 44" id="44"/>
          <p:cNvSpPr/>
          <p:nvPr/>
        </p:nvSpPr>
        <p:spPr>
          <a:xfrm>
            <a:off x="2726892" y="4494188"/>
            <a:ext cx="1877734" cy="57150"/>
          </a:xfrm>
          <a:prstGeom prst="line">
            <a:avLst/>
          </a:prstGeom>
          <a:ln cap="flat" w="57150">
            <a:solidFill>
              <a:srgbClr val="EDF0F2"/>
            </a:solidFill>
            <a:prstDash val="solid"/>
            <a:headEnd type="none" len="sm" w="sm"/>
            <a:tailEnd type="none" len="sm" w="sm"/>
          </a:ln>
        </p:spPr>
      </p:sp>
      <p:sp>
        <p:nvSpPr>
          <p:cNvPr name="AutoShape 45" id="45"/>
          <p:cNvSpPr/>
          <p:nvPr/>
        </p:nvSpPr>
        <p:spPr>
          <a:xfrm>
            <a:off x="5551388" y="4494188"/>
            <a:ext cx="1739543" cy="57150"/>
          </a:xfrm>
          <a:prstGeom prst="line">
            <a:avLst/>
          </a:prstGeom>
          <a:ln cap="flat" w="57150">
            <a:solidFill>
              <a:srgbClr val="EDF0F2"/>
            </a:solidFill>
            <a:prstDash val="solid"/>
            <a:headEnd type="none" len="sm" w="sm"/>
            <a:tailEnd type="none" len="sm" w="sm"/>
          </a:ln>
        </p:spPr>
      </p:sp>
      <p:sp>
        <p:nvSpPr>
          <p:cNvPr name="AutoShape 46" id="46"/>
          <p:cNvSpPr/>
          <p:nvPr/>
        </p:nvSpPr>
        <p:spPr>
          <a:xfrm>
            <a:off x="8237732" y="4502825"/>
            <a:ext cx="1808556" cy="57150"/>
          </a:xfrm>
          <a:prstGeom prst="line">
            <a:avLst/>
          </a:prstGeom>
          <a:ln cap="flat" w="57150">
            <a:solidFill>
              <a:srgbClr val="EDF0F2"/>
            </a:solidFill>
            <a:prstDash val="solid"/>
            <a:headEnd type="none" len="sm" w="sm"/>
            <a:tailEnd type="none" len="sm" w="sm"/>
          </a:ln>
        </p:spPr>
      </p:sp>
      <p:sp>
        <p:nvSpPr>
          <p:cNvPr name="AutoShape 47" id="47"/>
          <p:cNvSpPr/>
          <p:nvPr/>
        </p:nvSpPr>
        <p:spPr>
          <a:xfrm>
            <a:off x="10993132" y="4502825"/>
            <a:ext cx="1808556" cy="57150"/>
          </a:xfrm>
          <a:prstGeom prst="line">
            <a:avLst/>
          </a:prstGeom>
          <a:ln cap="flat" w="57150">
            <a:solidFill>
              <a:srgbClr val="EDF0F2"/>
            </a:solidFill>
            <a:prstDash val="solid"/>
            <a:headEnd type="none" len="sm" w="sm"/>
            <a:tailEnd type="none" len="sm" w="sm"/>
          </a:ln>
        </p:spPr>
      </p:sp>
      <p:sp>
        <p:nvSpPr>
          <p:cNvPr name="AutoShape 48" id="48"/>
          <p:cNvSpPr/>
          <p:nvPr/>
        </p:nvSpPr>
        <p:spPr>
          <a:xfrm>
            <a:off x="13748533" y="4502825"/>
            <a:ext cx="1808556" cy="57150"/>
          </a:xfrm>
          <a:prstGeom prst="line">
            <a:avLst/>
          </a:prstGeom>
          <a:ln cap="flat" w="57150">
            <a:solidFill>
              <a:srgbClr val="EDF0F2"/>
            </a:solidFill>
            <a:prstDash val="solid"/>
            <a:headEnd type="none" len="sm" w="sm"/>
            <a:tailEnd type="none" len="sm" w="sm"/>
          </a:ln>
        </p:spPr>
      </p:sp>
      <p:grpSp>
        <p:nvGrpSpPr>
          <p:cNvPr name="Group 49" id="49"/>
          <p:cNvGrpSpPr/>
          <p:nvPr/>
        </p:nvGrpSpPr>
        <p:grpSpPr>
          <a:xfrm rot="0">
            <a:off x="3276483" y="1028700"/>
            <a:ext cx="11735033" cy="1028305"/>
            <a:chOff x="0" y="0"/>
            <a:chExt cx="15646711" cy="1371073"/>
          </a:xfrm>
        </p:grpSpPr>
        <p:sp>
          <p:nvSpPr>
            <p:cNvPr name="TextBox 50" id="50"/>
            <p:cNvSpPr txBox="true"/>
            <p:nvPr/>
          </p:nvSpPr>
          <p:spPr>
            <a:xfrm rot="0">
              <a:off x="14525" y="-9525"/>
              <a:ext cx="15632187" cy="733425"/>
            </a:xfrm>
            <a:prstGeom prst="rect">
              <a:avLst/>
            </a:prstGeom>
          </p:spPr>
          <p:txBody>
            <a:bodyPr anchor="t" rtlCol="false" tIns="0" lIns="0" bIns="0" rIns="0">
              <a:spAutoFit/>
            </a:bodyPr>
            <a:lstStyle/>
            <a:p>
              <a:pPr algn="ctr">
                <a:lnSpc>
                  <a:spcPts val="4320"/>
                </a:lnSpc>
              </a:pPr>
              <a:r>
                <a:rPr lang="en-US" sz="3600" spc="107">
                  <a:solidFill>
                    <a:srgbClr val="191919"/>
                  </a:solidFill>
                  <a:latin typeface="Aileron Ultra-Bold"/>
                </a:rPr>
                <a:t>TIMELINE</a:t>
              </a:r>
            </a:p>
          </p:txBody>
        </p:sp>
        <p:sp>
          <p:nvSpPr>
            <p:cNvPr name="TextBox 51" id="51"/>
            <p:cNvSpPr txBox="true"/>
            <p:nvPr/>
          </p:nvSpPr>
          <p:spPr>
            <a:xfrm rot="0">
              <a:off x="0" y="899268"/>
              <a:ext cx="15632187" cy="471805"/>
            </a:xfrm>
            <a:prstGeom prst="rect">
              <a:avLst/>
            </a:prstGeom>
          </p:spPr>
          <p:txBody>
            <a:bodyPr anchor="t" rtlCol="false" tIns="0" lIns="0" bIns="0" rIns="0">
              <a:spAutoFit/>
            </a:bodyPr>
            <a:lstStyle/>
            <a:p>
              <a:pPr algn="ctr">
                <a:lnSpc>
                  <a:spcPts val="2939"/>
                </a:lnSpc>
              </a:pPr>
              <a:r>
                <a:rPr lang="en-US" sz="2099" spc="62">
                  <a:solidFill>
                    <a:srgbClr val="191919"/>
                  </a:solidFill>
                  <a:latin typeface="Aileron"/>
                </a:rPr>
                <a:t>How our Work Proceeded</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6144593">
            <a:off x="821350" y="-2513621"/>
            <a:ext cx="17617704" cy="17617704"/>
          </a:xfrm>
          <a:custGeom>
            <a:avLst/>
            <a:gdLst/>
            <a:ahLst/>
            <a:cxnLst/>
            <a:rect r="r" b="b" t="t" l="l"/>
            <a:pathLst>
              <a:path h="17617704" w="17617704">
                <a:moveTo>
                  <a:pt x="0" y="0"/>
                </a:moveTo>
                <a:lnTo>
                  <a:pt x="17617703" y="0"/>
                </a:lnTo>
                <a:lnTo>
                  <a:pt x="17617703" y="17617704"/>
                </a:lnTo>
                <a:lnTo>
                  <a:pt x="0" y="17617704"/>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4662819">
            <a:off x="8489744" y="-2841143"/>
            <a:ext cx="12794948" cy="8828634"/>
          </a:xfrm>
          <a:custGeom>
            <a:avLst/>
            <a:gdLst/>
            <a:ahLst/>
            <a:cxnLst/>
            <a:rect r="r" b="b" t="t" l="l"/>
            <a:pathLst>
              <a:path h="8828634" w="12794948">
                <a:moveTo>
                  <a:pt x="0" y="0"/>
                </a:moveTo>
                <a:lnTo>
                  <a:pt x="12794949" y="0"/>
                </a:lnTo>
                <a:lnTo>
                  <a:pt x="12794949" y="8828633"/>
                </a:lnTo>
                <a:lnTo>
                  <a:pt x="0" y="8828633"/>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1190625"/>
            <a:ext cx="8336950"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BACKEND</a:t>
            </a:r>
          </a:p>
        </p:txBody>
      </p:sp>
      <p:sp>
        <p:nvSpPr>
          <p:cNvPr name="TextBox 5" id="5"/>
          <p:cNvSpPr txBox="true"/>
          <p:nvPr/>
        </p:nvSpPr>
        <p:spPr>
          <a:xfrm rot="0">
            <a:off x="9212640" y="2747169"/>
            <a:ext cx="8808903" cy="2798762"/>
          </a:xfrm>
          <a:prstGeom prst="rect">
            <a:avLst/>
          </a:prstGeom>
        </p:spPr>
        <p:txBody>
          <a:bodyPr anchor="t" rtlCol="false" tIns="0" lIns="0" bIns="0" rIns="0">
            <a:spAutoFit/>
          </a:bodyPr>
          <a:lstStyle/>
          <a:p>
            <a:pPr>
              <a:lnSpc>
                <a:spcPts val="3200"/>
              </a:lnSpc>
            </a:pPr>
          </a:p>
          <a:p>
            <a:pPr marL="431802" indent="-215901" lvl="1">
              <a:lnSpc>
                <a:spcPts val="3200"/>
              </a:lnSpc>
              <a:buFont typeface="Arial"/>
              <a:buChar char="•"/>
            </a:pPr>
            <a:r>
              <a:rPr lang="en-US" sz="2000">
                <a:solidFill>
                  <a:srgbClr val="2E2E2E"/>
                </a:solidFill>
                <a:latin typeface="Montserrat Classic"/>
              </a:rPr>
              <a:t>Implementing </a:t>
            </a:r>
            <a:r>
              <a:rPr lang="en-US" sz="2000">
                <a:solidFill>
                  <a:srgbClr val="2E2E2E"/>
                </a:solidFill>
                <a:latin typeface="Montserrat Classic Bold"/>
              </a:rPr>
              <a:t>endpoints</a:t>
            </a:r>
            <a:r>
              <a:rPr lang="en-US" sz="2000">
                <a:solidFill>
                  <a:srgbClr val="2E2E2E"/>
                </a:solidFill>
                <a:latin typeface="Montserrat Classic"/>
              </a:rPr>
              <a:t> in Flask to expose genetic algorithm functionalities such as:</a:t>
            </a:r>
          </a:p>
          <a:p>
            <a:pPr marL="863604" indent="-287868" lvl="2">
              <a:lnSpc>
                <a:spcPts val="3200"/>
              </a:lnSpc>
              <a:buFont typeface="Arial"/>
              <a:buChar char="⚬"/>
            </a:pPr>
            <a:r>
              <a:rPr lang="en-US" sz="2000">
                <a:solidFill>
                  <a:srgbClr val="2E2E2E"/>
                </a:solidFill>
                <a:latin typeface="Montserrat Classic"/>
              </a:rPr>
              <a:t>Sending parameters and receiving solutions.</a:t>
            </a:r>
          </a:p>
          <a:p>
            <a:pPr marL="863604" indent="-287868" lvl="2">
              <a:lnSpc>
                <a:spcPts val="3200"/>
              </a:lnSpc>
              <a:buFont typeface="Arial"/>
              <a:buChar char="⚬"/>
            </a:pPr>
            <a:r>
              <a:rPr lang="en-US" sz="2000">
                <a:solidFill>
                  <a:srgbClr val="2E2E2E"/>
                </a:solidFill>
                <a:latin typeface="Montserrat Classic"/>
              </a:rPr>
              <a:t>Retrieving status updates on the optimization process.</a:t>
            </a:r>
          </a:p>
          <a:p>
            <a:pPr>
              <a:lnSpc>
                <a:spcPts val="3200"/>
              </a:lnSpc>
            </a:pPr>
          </a:p>
          <a:p>
            <a:pPr>
              <a:lnSpc>
                <a:spcPts val="3200"/>
              </a:lnSpc>
            </a:pPr>
          </a:p>
        </p:txBody>
      </p:sp>
      <p:sp>
        <p:nvSpPr>
          <p:cNvPr name="Freeform 6" id="6"/>
          <p:cNvSpPr/>
          <p:nvPr/>
        </p:nvSpPr>
        <p:spPr>
          <a:xfrm flipH="true" flipV="false" rot="8905814">
            <a:off x="-4266374" y="6074235"/>
            <a:ext cx="11300655" cy="9184351"/>
          </a:xfrm>
          <a:custGeom>
            <a:avLst/>
            <a:gdLst/>
            <a:ahLst/>
            <a:cxnLst/>
            <a:rect r="r" b="b" t="t" l="l"/>
            <a:pathLst>
              <a:path h="9184351" w="11300655">
                <a:moveTo>
                  <a:pt x="11300655" y="0"/>
                </a:moveTo>
                <a:lnTo>
                  <a:pt x="0" y="0"/>
                </a:lnTo>
                <a:lnTo>
                  <a:pt x="0" y="9184351"/>
                </a:lnTo>
                <a:lnTo>
                  <a:pt x="11300655" y="9184351"/>
                </a:lnTo>
                <a:lnTo>
                  <a:pt x="11300655"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556747" y="3228855"/>
            <a:ext cx="8808903" cy="1993899"/>
          </a:xfrm>
          <a:prstGeom prst="rect">
            <a:avLst/>
          </a:prstGeom>
        </p:spPr>
        <p:txBody>
          <a:bodyPr anchor="t" rtlCol="false" tIns="0" lIns="0" bIns="0" rIns="0">
            <a:spAutoFit/>
          </a:bodyPr>
          <a:lstStyle/>
          <a:p>
            <a:pPr marL="431802" indent="-215901" lvl="1">
              <a:lnSpc>
                <a:spcPts val="3200"/>
              </a:lnSpc>
              <a:buFont typeface="Arial"/>
              <a:buChar char="•"/>
            </a:pPr>
            <a:r>
              <a:rPr lang="en-US" sz="2000">
                <a:solidFill>
                  <a:srgbClr val="2E2E2E"/>
                </a:solidFill>
                <a:latin typeface="Montserrat Classic Bold"/>
              </a:rPr>
              <a:t>Serialization and Deserialization:</a:t>
            </a:r>
            <a:r>
              <a:rPr lang="en-US" sz="2000">
                <a:solidFill>
                  <a:srgbClr val="2E2E2E"/>
                </a:solidFill>
                <a:latin typeface="Montserrat Classic"/>
              </a:rPr>
              <a:t> Overview of serialization techniques (e.g., JSON) for converting genetic algorithm solutions and parameters into a format that can be transmitted over HTTP.</a:t>
            </a:r>
          </a:p>
          <a:p>
            <a:pPr>
              <a:lnSpc>
                <a:spcPts val="3200"/>
              </a:lnSpc>
            </a:pPr>
          </a:p>
          <a:p>
            <a:pPr>
              <a:lnSpc>
                <a:spcPts val="3200"/>
              </a:lnSpc>
            </a:pPr>
          </a:p>
        </p:txBody>
      </p:sp>
      <p:sp>
        <p:nvSpPr>
          <p:cNvPr name="TextBox 8" id="8"/>
          <p:cNvSpPr txBox="true"/>
          <p:nvPr/>
        </p:nvSpPr>
        <p:spPr>
          <a:xfrm rot="0">
            <a:off x="9212640" y="5460206"/>
            <a:ext cx="8808903" cy="1189037"/>
          </a:xfrm>
          <a:prstGeom prst="rect">
            <a:avLst/>
          </a:prstGeom>
        </p:spPr>
        <p:txBody>
          <a:bodyPr anchor="t" rtlCol="false" tIns="0" lIns="0" bIns="0" rIns="0">
            <a:spAutoFit/>
          </a:bodyPr>
          <a:lstStyle/>
          <a:p>
            <a:pPr marL="431802" indent="-215901" lvl="1">
              <a:lnSpc>
                <a:spcPts val="3200"/>
              </a:lnSpc>
              <a:buFont typeface="Arial"/>
              <a:buChar char="•"/>
            </a:pPr>
            <a:r>
              <a:rPr lang="en-US" sz="2000">
                <a:solidFill>
                  <a:srgbClr val="2E2E2E"/>
                </a:solidFill>
                <a:latin typeface="Montserrat Classic Bold"/>
              </a:rPr>
              <a:t>Error Handling and Validation:</a:t>
            </a:r>
            <a:r>
              <a:rPr lang="en-US" sz="2000">
                <a:solidFill>
                  <a:srgbClr val="2E2E2E"/>
                </a:solidFill>
                <a:latin typeface="Montserrat Classic"/>
              </a:rPr>
              <a:t> Techniques for implementing error handling and validation in Flask to ensure robustness and security of the backend. </a:t>
            </a:r>
          </a:p>
        </p:txBody>
      </p:sp>
      <p:sp>
        <p:nvSpPr>
          <p:cNvPr name="TextBox 9" id="9"/>
          <p:cNvSpPr txBox="true"/>
          <p:nvPr/>
        </p:nvSpPr>
        <p:spPr>
          <a:xfrm rot="0">
            <a:off x="556747" y="5057775"/>
            <a:ext cx="8459005" cy="1993899"/>
          </a:xfrm>
          <a:prstGeom prst="rect">
            <a:avLst/>
          </a:prstGeom>
        </p:spPr>
        <p:txBody>
          <a:bodyPr anchor="t" rtlCol="false" tIns="0" lIns="0" bIns="0" rIns="0">
            <a:spAutoFit/>
          </a:bodyPr>
          <a:lstStyle/>
          <a:p>
            <a:pPr>
              <a:lnSpc>
                <a:spcPts val="3200"/>
              </a:lnSpc>
            </a:pPr>
          </a:p>
          <a:p>
            <a:pPr marL="431802" indent="-215901" lvl="1">
              <a:lnSpc>
                <a:spcPts val="3200"/>
              </a:lnSpc>
              <a:buFont typeface="Arial"/>
              <a:buChar char="•"/>
            </a:pPr>
            <a:r>
              <a:rPr lang="en-US" sz="2000">
                <a:solidFill>
                  <a:srgbClr val="2E2E2E"/>
                </a:solidFill>
                <a:latin typeface="Montserrat Classic Bold"/>
              </a:rPr>
              <a:t>Handling Genetic Algorithm Requests: </a:t>
            </a:r>
            <a:r>
              <a:rPr lang="en-US" sz="2000">
                <a:solidFill>
                  <a:srgbClr val="2E2E2E"/>
                </a:solidFill>
                <a:latin typeface="Montserrat Classic"/>
              </a:rPr>
              <a:t>Explanation of how Flask routes incoming requests to appropriate genetic algorithm functions.</a:t>
            </a:r>
          </a:p>
          <a:p>
            <a:pPr>
              <a:lnSpc>
                <a:spcPts val="32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525861">
            <a:off x="8672918" y="-2699484"/>
            <a:ext cx="13709384" cy="13709384"/>
          </a:xfrm>
          <a:custGeom>
            <a:avLst/>
            <a:gdLst/>
            <a:ahLst/>
            <a:cxnLst/>
            <a:rect r="r" b="b" t="t" l="l"/>
            <a:pathLst>
              <a:path h="13709384" w="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756752"/>
            <a:ext cx="9309379"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CHALLENGES</a:t>
            </a:r>
          </a:p>
        </p:txBody>
      </p:sp>
      <p:sp>
        <p:nvSpPr>
          <p:cNvPr name="TextBox 4" id="4"/>
          <p:cNvSpPr txBox="true"/>
          <p:nvPr/>
        </p:nvSpPr>
        <p:spPr>
          <a:xfrm rot="0">
            <a:off x="906236" y="2516751"/>
            <a:ext cx="16101009" cy="6550660"/>
          </a:xfrm>
          <a:prstGeom prst="rect">
            <a:avLst/>
          </a:prstGeom>
        </p:spPr>
        <p:txBody>
          <a:bodyPr anchor="t" rtlCol="false" tIns="0" lIns="0" bIns="0" rIns="0">
            <a:spAutoFit/>
          </a:bodyPr>
          <a:lstStyle/>
          <a:p>
            <a:pPr marL="496571" indent="-248285" lvl="1">
              <a:lnSpc>
                <a:spcPts val="3680"/>
              </a:lnSpc>
              <a:buFont typeface="Arial"/>
              <a:buChar char="•"/>
            </a:pPr>
            <a:r>
              <a:rPr lang="en-US" sz="2300">
                <a:solidFill>
                  <a:srgbClr val="2E2E2E"/>
                </a:solidFill>
                <a:latin typeface="Montserrat Classic Bold"/>
              </a:rPr>
              <a:t>Constraint Handling:</a:t>
            </a:r>
            <a:r>
              <a:rPr lang="en-US" sz="2300">
                <a:solidFill>
                  <a:srgbClr val="2E2E2E"/>
                </a:solidFill>
                <a:latin typeface="Montserrat Classic"/>
              </a:rPr>
              <a:t> Enforcing constraints such as vehicle capacity, time windows, and precedence constraints adds complexity to the algorithm. </a:t>
            </a:r>
          </a:p>
          <a:p>
            <a:pPr marL="496571" indent="-248285" lvl="1">
              <a:lnSpc>
                <a:spcPts val="3680"/>
              </a:lnSpc>
              <a:buFont typeface="Arial"/>
              <a:buChar char="•"/>
            </a:pPr>
            <a:r>
              <a:rPr lang="en-US" sz="2300">
                <a:solidFill>
                  <a:srgbClr val="2E2E2E"/>
                </a:solidFill>
                <a:latin typeface="Montserrat Classic Bold"/>
              </a:rPr>
              <a:t>Crossover and Mutation Operators:</a:t>
            </a:r>
            <a:r>
              <a:rPr lang="en-US" sz="2300">
                <a:solidFill>
                  <a:srgbClr val="2E2E2E"/>
                </a:solidFill>
                <a:latin typeface="Montserrat Classic"/>
              </a:rPr>
              <a:t> Designing effective crossover and mutation operators that balance exploration and exploitation is challenging. The operators should facilitate the creation of diverse offspring while preserving the good characteristics of the parent solutions.</a:t>
            </a:r>
          </a:p>
          <a:p>
            <a:pPr marL="496571" indent="-248285" lvl="1">
              <a:lnSpc>
                <a:spcPts val="3680"/>
              </a:lnSpc>
              <a:buFont typeface="Arial"/>
              <a:buChar char="•"/>
            </a:pPr>
            <a:r>
              <a:rPr lang="en-US" sz="2300">
                <a:solidFill>
                  <a:srgbClr val="2E2E2E"/>
                </a:solidFill>
                <a:latin typeface="Montserrat Classic Bold"/>
              </a:rPr>
              <a:t>Parameter Tuning:</a:t>
            </a:r>
            <a:r>
              <a:rPr lang="en-US" sz="2300">
                <a:solidFill>
                  <a:srgbClr val="2E2E2E"/>
                </a:solidFill>
                <a:latin typeface="Montserrat Classic"/>
              </a:rPr>
              <a:t> Genetic algorithms typically have several parameters, such as population size, crossover rate, mutation rate, and selection mechanisms. Tuning these parameters to achieve optimal performance across different problem instances can be time-consuming and requires experimentation.</a:t>
            </a:r>
          </a:p>
          <a:p>
            <a:pPr marL="496571" indent="-248285" lvl="1">
              <a:lnSpc>
                <a:spcPts val="3680"/>
              </a:lnSpc>
              <a:buFont typeface="Arial"/>
              <a:buChar char="•"/>
            </a:pPr>
            <a:r>
              <a:rPr lang="en-US" sz="2300">
                <a:solidFill>
                  <a:srgbClr val="2E2E2E"/>
                </a:solidFill>
                <a:latin typeface="Montserrat Classic Bold"/>
              </a:rPr>
              <a:t>Runtime Efficiency:</a:t>
            </a:r>
            <a:r>
              <a:rPr lang="en-US" sz="2300">
                <a:solidFill>
                  <a:srgbClr val="2E2E2E"/>
                </a:solidFill>
                <a:latin typeface="Montserrat Classic"/>
              </a:rPr>
              <a:t> As the size of the problem instance increases, the computational complexity of the genetic algorithm also grows. Ensuring the algorithm is computationally efficient and capable of handling large-scale instances within reasonable time limits is important.</a:t>
            </a:r>
          </a:p>
          <a:p>
            <a:pPr marL="496571" indent="-248285" lvl="1">
              <a:lnSpc>
                <a:spcPts val="3680"/>
              </a:lnSpc>
              <a:buFont typeface="Arial"/>
              <a:buChar char="•"/>
            </a:pPr>
            <a:r>
              <a:rPr lang="en-US" sz="2300">
                <a:solidFill>
                  <a:srgbClr val="2E2E2E"/>
                </a:solidFill>
                <a:latin typeface="Montserrat Classic Bold"/>
              </a:rPr>
              <a:t>Benchmarking and Validation:</a:t>
            </a:r>
            <a:r>
              <a:rPr lang="en-US" sz="2300">
                <a:solidFill>
                  <a:srgbClr val="2E2E2E"/>
                </a:solidFill>
                <a:latin typeface="Montserrat Classic"/>
              </a:rPr>
              <a:t> Ensuring that the algorithm consistently produces high-quality solutions across different problem instances is essential.</a:t>
            </a:r>
          </a:p>
          <a:p>
            <a:pPr>
              <a:lnSpc>
                <a:spcPts val="3680"/>
              </a:lnSpc>
            </a:pPr>
          </a:p>
        </p:txBody>
      </p:sp>
      <p:sp>
        <p:nvSpPr>
          <p:cNvPr name="Freeform 5" id="5"/>
          <p:cNvSpPr/>
          <p:nvPr/>
        </p:nvSpPr>
        <p:spPr>
          <a:xfrm flipH="true" flipV="false" rot="8532740">
            <a:off x="-2703495" y="7048838"/>
            <a:ext cx="6729406" cy="5469172"/>
          </a:xfrm>
          <a:custGeom>
            <a:avLst/>
            <a:gdLst/>
            <a:ahLst/>
            <a:cxnLst/>
            <a:rect r="r" b="b" t="t" l="l"/>
            <a:pathLst>
              <a:path h="5469172" w="6729406">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525861">
            <a:off x="8777887" y="-2612009"/>
            <a:ext cx="13709384" cy="13709384"/>
          </a:xfrm>
          <a:custGeom>
            <a:avLst/>
            <a:gdLst/>
            <a:ahLst/>
            <a:cxnLst/>
            <a:rect r="r" b="b" t="t" l="l"/>
            <a:pathLst>
              <a:path h="13709384" w="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90625"/>
            <a:ext cx="9309379" cy="1209675"/>
          </a:xfrm>
          <a:prstGeom prst="rect">
            <a:avLst/>
          </a:prstGeom>
        </p:spPr>
        <p:txBody>
          <a:bodyPr anchor="t" rtlCol="false" tIns="0" lIns="0" bIns="0" rIns="0">
            <a:spAutoFit/>
          </a:bodyPr>
          <a:lstStyle/>
          <a:p>
            <a:pPr>
              <a:lnSpc>
                <a:spcPts val="9000"/>
              </a:lnSpc>
            </a:pPr>
            <a:r>
              <a:rPr lang="en-US" sz="9000">
                <a:solidFill>
                  <a:srgbClr val="004AAD"/>
                </a:solidFill>
                <a:latin typeface="Montserrat Classic Bold"/>
              </a:rPr>
              <a:t>GENETIC ALGO</a:t>
            </a:r>
          </a:p>
        </p:txBody>
      </p:sp>
      <p:sp>
        <p:nvSpPr>
          <p:cNvPr name="TextBox 4" id="4"/>
          <p:cNvSpPr txBox="true"/>
          <p:nvPr/>
        </p:nvSpPr>
        <p:spPr>
          <a:xfrm rot="0">
            <a:off x="1028700" y="2961669"/>
            <a:ext cx="7641616" cy="6530975"/>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Bold"/>
              </a:rPr>
              <a:t>Initialization:</a:t>
            </a:r>
          </a:p>
          <a:p>
            <a:pPr marL="539749" indent="-269875" lvl="1">
              <a:lnSpc>
                <a:spcPts val="3999"/>
              </a:lnSpc>
              <a:buFont typeface="Arial"/>
              <a:buChar char="•"/>
            </a:pPr>
            <a:r>
              <a:rPr lang="en-US" sz="2499">
                <a:solidFill>
                  <a:srgbClr val="2E2E2E"/>
                </a:solidFill>
                <a:latin typeface="Montserrat Classic"/>
              </a:rPr>
              <a:t>Generates a population of solutions representing vehicle routing configurations with capacity constraints, constructing routes by random destination allocation while respecting capacity limits.</a:t>
            </a:r>
          </a:p>
          <a:p>
            <a:pPr>
              <a:lnSpc>
                <a:spcPts val="3999"/>
              </a:lnSpc>
            </a:pPr>
            <a:r>
              <a:rPr lang="en-US" sz="2499">
                <a:solidFill>
                  <a:srgbClr val="2E2E2E"/>
                </a:solidFill>
                <a:latin typeface="Montserrat Classic Semi-Bold"/>
              </a:rPr>
              <a:t> Selection:</a:t>
            </a:r>
          </a:p>
          <a:p>
            <a:pPr marL="539749" indent="-269875" lvl="1">
              <a:lnSpc>
                <a:spcPts val="3999"/>
              </a:lnSpc>
              <a:buFont typeface="Arial"/>
              <a:buChar char="•"/>
            </a:pPr>
            <a:r>
              <a:rPr lang="en-US" sz="2499">
                <a:solidFill>
                  <a:srgbClr val="2E2E2E"/>
                </a:solidFill>
                <a:latin typeface="Montserrat Classic"/>
              </a:rPr>
              <a:t>Randomly selects subsets of individuals (tournaments) from the population.</a:t>
            </a:r>
          </a:p>
          <a:p>
            <a:pPr marL="539749" indent="-269875" lvl="1">
              <a:lnSpc>
                <a:spcPts val="3999"/>
              </a:lnSpc>
              <a:buFont typeface="Arial"/>
              <a:buChar char="•"/>
            </a:pPr>
            <a:r>
              <a:rPr lang="en-US" sz="2499">
                <a:solidFill>
                  <a:srgbClr val="2E2E2E"/>
                </a:solidFill>
                <a:latin typeface="Montserrat Classic"/>
              </a:rPr>
              <a:t>Chooses the best individual based on fitness within each tournament as a parent.</a:t>
            </a:r>
          </a:p>
          <a:p>
            <a:pPr>
              <a:lnSpc>
                <a:spcPts val="3999"/>
              </a:lnSpc>
            </a:pPr>
          </a:p>
          <a:p>
            <a:pPr>
              <a:lnSpc>
                <a:spcPts val="3999"/>
              </a:lnSpc>
            </a:pPr>
          </a:p>
        </p:txBody>
      </p:sp>
      <p:sp>
        <p:nvSpPr>
          <p:cNvPr name="Freeform 5" id="5"/>
          <p:cNvSpPr/>
          <p:nvPr/>
        </p:nvSpPr>
        <p:spPr>
          <a:xfrm flipH="true" flipV="false" rot="8532740">
            <a:off x="-2703495" y="7048838"/>
            <a:ext cx="6729406" cy="5469172"/>
          </a:xfrm>
          <a:custGeom>
            <a:avLst/>
            <a:gdLst/>
            <a:ahLst/>
            <a:cxnLst/>
            <a:rect r="r" b="b" t="t" l="l"/>
            <a:pathLst>
              <a:path h="5469172" w="6729406">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9617684" y="2961669"/>
            <a:ext cx="7641616" cy="5521325"/>
          </a:xfrm>
          <a:prstGeom prst="rect">
            <a:avLst/>
          </a:prstGeom>
        </p:spPr>
        <p:txBody>
          <a:bodyPr anchor="t" rtlCol="false" tIns="0" lIns="0" bIns="0" rIns="0">
            <a:spAutoFit/>
          </a:bodyPr>
          <a:lstStyle/>
          <a:p>
            <a:pPr>
              <a:lnSpc>
                <a:spcPts val="3999"/>
              </a:lnSpc>
            </a:pPr>
            <a:r>
              <a:rPr lang="en-US" sz="2499">
                <a:solidFill>
                  <a:srgbClr val="2E2E2E"/>
                </a:solidFill>
                <a:latin typeface="Montserrat Classic Bold"/>
              </a:rPr>
              <a:t>Crossover:</a:t>
            </a:r>
          </a:p>
          <a:p>
            <a:pPr marL="539749" indent="-269875" lvl="1">
              <a:lnSpc>
                <a:spcPts val="3999"/>
              </a:lnSpc>
              <a:buFont typeface="Arial"/>
              <a:buChar char="•"/>
            </a:pPr>
            <a:r>
              <a:rPr lang="en-US" sz="2499">
                <a:solidFill>
                  <a:srgbClr val="2E2E2E"/>
                </a:solidFill>
                <a:latin typeface="Montserrat Classic"/>
              </a:rPr>
              <a:t>Selects parents from the population and determines a random crossover point.</a:t>
            </a:r>
          </a:p>
          <a:p>
            <a:pPr marL="539749" indent="-269875" lvl="1">
              <a:lnSpc>
                <a:spcPts val="3999"/>
              </a:lnSpc>
              <a:buFont typeface="Arial"/>
              <a:buChar char="•"/>
            </a:pPr>
            <a:r>
              <a:rPr lang="en-US" sz="2499">
                <a:solidFill>
                  <a:srgbClr val="2E2E2E"/>
                </a:solidFill>
                <a:latin typeface="Montserrat Classic"/>
              </a:rPr>
              <a:t>Combines segments of routes from both parents at the crossover point to create offspring, facilitating genetic information exchange.</a:t>
            </a:r>
          </a:p>
          <a:p>
            <a:pPr>
              <a:lnSpc>
                <a:spcPts val="3999"/>
              </a:lnSpc>
            </a:pPr>
            <a:r>
              <a:rPr lang="en-US" sz="2499">
                <a:solidFill>
                  <a:srgbClr val="2E2E2E"/>
                </a:solidFill>
                <a:latin typeface="Montserrat Classic Bold"/>
              </a:rPr>
              <a:t>Mutation:</a:t>
            </a:r>
          </a:p>
          <a:p>
            <a:pPr marL="539749" indent="-269875" lvl="1">
              <a:lnSpc>
                <a:spcPts val="3999"/>
              </a:lnSpc>
              <a:buFont typeface="Arial"/>
              <a:buChar char="•"/>
            </a:pPr>
            <a:r>
              <a:rPr lang="en-US" sz="2499">
                <a:solidFill>
                  <a:srgbClr val="2E2E2E"/>
                </a:solidFill>
                <a:latin typeface="Montserrat Classic"/>
              </a:rPr>
              <a:t>Utilizes swap mutation by randomly selecting two elements within a route and exchanging their positions.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130956"/>
            <a:ext cx="18288000" cy="7284720"/>
          </a:xfrm>
          <a:custGeom>
            <a:avLst/>
            <a:gdLst/>
            <a:ahLst/>
            <a:cxnLst/>
            <a:rect r="r" b="b" t="t" l="l"/>
            <a:pathLst>
              <a:path h="7284720" w="18288000">
                <a:moveTo>
                  <a:pt x="0" y="0"/>
                </a:moveTo>
                <a:lnTo>
                  <a:pt x="18288000" y="0"/>
                </a:lnTo>
                <a:lnTo>
                  <a:pt x="18288000" y="7284720"/>
                </a:lnTo>
                <a:lnTo>
                  <a:pt x="0" y="7284720"/>
                </a:lnTo>
                <a:lnTo>
                  <a:pt x="0" y="0"/>
                </a:lnTo>
                <a:close/>
              </a:path>
            </a:pathLst>
          </a:custGeom>
          <a:blipFill>
            <a:blip r:embed="rId2"/>
            <a:stretch>
              <a:fillRect l="0" t="0" r="0" b="0"/>
            </a:stretch>
          </a:blipFill>
        </p:spPr>
      </p:sp>
      <p:sp>
        <p:nvSpPr>
          <p:cNvPr name="TextBox 3" id="3"/>
          <p:cNvSpPr txBox="true"/>
          <p:nvPr/>
        </p:nvSpPr>
        <p:spPr>
          <a:xfrm rot="0">
            <a:off x="5462905" y="630788"/>
            <a:ext cx="7362190" cy="1209675"/>
          </a:xfrm>
          <a:prstGeom prst="rect">
            <a:avLst/>
          </a:prstGeom>
        </p:spPr>
        <p:txBody>
          <a:bodyPr anchor="t" rtlCol="false" tIns="0" lIns="0" bIns="0" rIns="0">
            <a:spAutoFit/>
          </a:bodyPr>
          <a:lstStyle/>
          <a:p>
            <a:pPr algn="ctr">
              <a:lnSpc>
                <a:spcPts val="9000"/>
              </a:lnSpc>
              <a:spcBef>
                <a:spcPct val="0"/>
              </a:spcBef>
            </a:pPr>
            <a:r>
              <a:rPr lang="en-US" sz="9000">
                <a:solidFill>
                  <a:srgbClr val="000000"/>
                </a:solidFill>
                <a:latin typeface="Montserrat Classic Bold"/>
              </a:rPr>
              <a:t>CROSSOVER</a:t>
            </a:r>
          </a:p>
        </p:txBody>
      </p:sp>
      <p:grpSp>
        <p:nvGrpSpPr>
          <p:cNvPr name="Group 4" id="4"/>
          <p:cNvGrpSpPr/>
          <p:nvPr/>
        </p:nvGrpSpPr>
        <p:grpSpPr>
          <a:xfrm rot="0">
            <a:off x="682943" y="2632710"/>
            <a:ext cx="197167" cy="335280"/>
            <a:chOff x="0" y="0"/>
            <a:chExt cx="262890" cy="447040"/>
          </a:xfrm>
        </p:grpSpPr>
        <p:sp>
          <p:nvSpPr>
            <p:cNvPr name="Freeform 5" id="5"/>
            <p:cNvSpPr/>
            <p:nvPr/>
          </p:nvSpPr>
          <p:spPr>
            <a:xfrm flipH="false" flipV="false" rot="0">
              <a:off x="44450" y="48260"/>
              <a:ext cx="168910" cy="347980"/>
            </a:xfrm>
            <a:custGeom>
              <a:avLst/>
              <a:gdLst/>
              <a:ahLst/>
              <a:cxnLst/>
              <a:rect r="r" b="b" t="t" l="l"/>
              <a:pathLst>
                <a:path h="347980" w="168910">
                  <a:moveTo>
                    <a:pt x="165100" y="80010"/>
                  </a:moveTo>
                  <a:cubicBezTo>
                    <a:pt x="163830" y="288290"/>
                    <a:pt x="162560" y="302260"/>
                    <a:pt x="151130" y="314960"/>
                  </a:cubicBezTo>
                  <a:cubicBezTo>
                    <a:pt x="137160" y="331470"/>
                    <a:pt x="102870" y="346710"/>
                    <a:pt x="82550" y="346710"/>
                  </a:cubicBezTo>
                  <a:cubicBezTo>
                    <a:pt x="64770" y="347980"/>
                    <a:pt x="46990" y="339090"/>
                    <a:pt x="35560" y="327660"/>
                  </a:cubicBezTo>
                  <a:cubicBezTo>
                    <a:pt x="22860" y="317500"/>
                    <a:pt x="11430" y="300990"/>
                    <a:pt x="8890" y="284480"/>
                  </a:cubicBezTo>
                  <a:cubicBezTo>
                    <a:pt x="5080" y="264160"/>
                    <a:pt x="13970" y="227330"/>
                    <a:pt x="29210" y="212090"/>
                  </a:cubicBezTo>
                  <a:cubicBezTo>
                    <a:pt x="44450" y="195580"/>
                    <a:pt x="77470" y="184150"/>
                    <a:pt x="100330" y="187960"/>
                  </a:cubicBezTo>
                  <a:cubicBezTo>
                    <a:pt x="121920" y="191770"/>
                    <a:pt x="149860" y="214630"/>
                    <a:pt x="160020" y="233680"/>
                  </a:cubicBezTo>
                  <a:cubicBezTo>
                    <a:pt x="167640" y="248920"/>
                    <a:pt x="168910" y="267970"/>
                    <a:pt x="165100" y="284480"/>
                  </a:cubicBezTo>
                  <a:cubicBezTo>
                    <a:pt x="161290" y="299720"/>
                    <a:pt x="152400" y="318770"/>
                    <a:pt x="138430" y="327660"/>
                  </a:cubicBezTo>
                  <a:cubicBezTo>
                    <a:pt x="121920" y="340360"/>
                    <a:pt x="86360" y="347980"/>
                    <a:pt x="64770" y="344170"/>
                  </a:cubicBezTo>
                  <a:cubicBezTo>
                    <a:pt x="48260" y="341630"/>
                    <a:pt x="33020" y="328930"/>
                    <a:pt x="22860" y="314960"/>
                  </a:cubicBezTo>
                  <a:cubicBezTo>
                    <a:pt x="12700" y="302260"/>
                    <a:pt x="10160" y="288290"/>
                    <a:pt x="6350" y="266700"/>
                  </a:cubicBezTo>
                  <a:cubicBezTo>
                    <a:pt x="0" y="224790"/>
                    <a:pt x="1270" y="123190"/>
                    <a:pt x="8890" y="80010"/>
                  </a:cubicBezTo>
                  <a:cubicBezTo>
                    <a:pt x="12700" y="57150"/>
                    <a:pt x="16510" y="41910"/>
                    <a:pt x="27940" y="29210"/>
                  </a:cubicBezTo>
                  <a:cubicBezTo>
                    <a:pt x="39370" y="15240"/>
                    <a:pt x="62230" y="6350"/>
                    <a:pt x="77470" y="2540"/>
                  </a:cubicBezTo>
                  <a:cubicBezTo>
                    <a:pt x="90170" y="0"/>
                    <a:pt x="102870" y="2540"/>
                    <a:pt x="114300" y="7620"/>
                  </a:cubicBezTo>
                  <a:cubicBezTo>
                    <a:pt x="129540" y="13970"/>
                    <a:pt x="147320" y="30480"/>
                    <a:pt x="156210" y="44450"/>
                  </a:cubicBezTo>
                  <a:cubicBezTo>
                    <a:pt x="162560" y="55880"/>
                    <a:pt x="165100" y="80010"/>
                    <a:pt x="165100" y="80010"/>
                  </a:cubicBezTo>
                </a:path>
              </a:pathLst>
            </a:custGeom>
            <a:solidFill>
              <a:srgbClr val="EDF0F2"/>
            </a:solidFill>
            <a:ln cap="sq">
              <a:noFill/>
              <a:prstDash val="solid"/>
              <a:miter/>
            </a:ln>
          </p:spPr>
        </p:sp>
      </p:grpSp>
      <p:grpSp>
        <p:nvGrpSpPr>
          <p:cNvPr name="Group 6" id="6"/>
          <p:cNvGrpSpPr/>
          <p:nvPr/>
        </p:nvGrpSpPr>
        <p:grpSpPr>
          <a:xfrm rot="0">
            <a:off x="702945" y="2667000"/>
            <a:ext cx="209550" cy="294322"/>
            <a:chOff x="0" y="0"/>
            <a:chExt cx="279400" cy="392430"/>
          </a:xfrm>
        </p:grpSpPr>
        <p:sp>
          <p:nvSpPr>
            <p:cNvPr name="Freeform 7" id="7"/>
            <p:cNvSpPr/>
            <p:nvPr/>
          </p:nvSpPr>
          <p:spPr>
            <a:xfrm flipH="false" flipV="false" rot="0">
              <a:off x="44450" y="45720"/>
              <a:ext cx="190500" cy="300990"/>
            </a:xfrm>
            <a:custGeom>
              <a:avLst/>
              <a:gdLst/>
              <a:ahLst/>
              <a:cxnLst/>
              <a:rect r="r" b="b" t="t" l="l"/>
              <a:pathLst>
                <a:path h="300990" w="190500">
                  <a:moveTo>
                    <a:pt x="182880" y="113030"/>
                  </a:moveTo>
                  <a:cubicBezTo>
                    <a:pt x="161290" y="168910"/>
                    <a:pt x="173990" y="218440"/>
                    <a:pt x="161290" y="243840"/>
                  </a:cubicBezTo>
                  <a:cubicBezTo>
                    <a:pt x="151130" y="266700"/>
                    <a:pt x="127000" y="288290"/>
                    <a:pt x="106680" y="295910"/>
                  </a:cubicBezTo>
                  <a:cubicBezTo>
                    <a:pt x="91440" y="300990"/>
                    <a:pt x="71120" y="298450"/>
                    <a:pt x="55880" y="293370"/>
                  </a:cubicBezTo>
                  <a:cubicBezTo>
                    <a:pt x="41910" y="287020"/>
                    <a:pt x="25400" y="275590"/>
                    <a:pt x="17780" y="260350"/>
                  </a:cubicBezTo>
                  <a:cubicBezTo>
                    <a:pt x="7620" y="241300"/>
                    <a:pt x="6350" y="204470"/>
                    <a:pt x="13970" y="185420"/>
                  </a:cubicBezTo>
                  <a:cubicBezTo>
                    <a:pt x="19050" y="168910"/>
                    <a:pt x="34290" y="156210"/>
                    <a:pt x="48260" y="148590"/>
                  </a:cubicBezTo>
                  <a:cubicBezTo>
                    <a:pt x="62230" y="140970"/>
                    <a:pt x="82550" y="135890"/>
                    <a:pt x="99060" y="139700"/>
                  </a:cubicBezTo>
                  <a:cubicBezTo>
                    <a:pt x="119380" y="144780"/>
                    <a:pt x="148590" y="167640"/>
                    <a:pt x="158750" y="185420"/>
                  </a:cubicBezTo>
                  <a:cubicBezTo>
                    <a:pt x="166370" y="200660"/>
                    <a:pt x="167640" y="219710"/>
                    <a:pt x="163830" y="236220"/>
                  </a:cubicBezTo>
                  <a:cubicBezTo>
                    <a:pt x="160020" y="251460"/>
                    <a:pt x="151130" y="269240"/>
                    <a:pt x="137160" y="279400"/>
                  </a:cubicBezTo>
                  <a:cubicBezTo>
                    <a:pt x="120650" y="292100"/>
                    <a:pt x="85090" y="300990"/>
                    <a:pt x="64770" y="295910"/>
                  </a:cubicBezTo>
                  <a:cubicBezTo>
                    <a:pt x="43180" y="289560"/>
                    <a:pt x="20320" y="265430"/>
                    <a:pt x="10160" y="243840"/>
                  </a:cubicBezTo>
                  <a:cubicBezTo>
                    <a:pt x="0" y="222250"/>
                    <a:pt x="3810" y="194310"/>
                    <a:pt x="6350" y="167640"/>
                  </a:cubicBezTo>
                  <a:cubicBezTo>
                    <a:pt x="8890" y="138430"/>
                    <a:pt x="16510" y="102870"/>
                    <a:pt x="27940" y="76200"/>
                  </a:cubicBezTo>
                  <a:cubicBezTo>
                    <a:pt x="38100" y="52070"/>
                    <a:pt x="49530" y="26670"/>
                    <a:pt x="68580" y="15240"/>
                  </a:cubicBezTo>
                  <a:cubicBezTo>
                    <a:pt x="87630" y="3810"/>
                    <a:pt x="120650" y="0"/>
                    <a:pt x="139700" y="5080"/>
                  </a:cubicBezTo>
                  <a:cubicBezTo>
                    <a:pt x="157480" y="10160"/>
                    <a:pt x="173990" y="24130"/>
                    <a:pt x="181610" y="40640"/>
                  </a:cubicBezTo>
                  <a:cubicBezTo>
                    <a:pt x="190500" y="59690"/>
                    <a:pt x="182880" y="113030"/>
                    <a:pt x="182880" y="113030"/>
                  </a:cubicBezTo>
                </a:path>
              </a:pathLst>
            </a:custGeom>
            <a:solidFill>
              <a:srgbClr val="EDF0F2"/>
            </a:solidFill>
            <a:ln cap="sq">
              <a:noFill/>
              <a:prstDash val="solid"/>
              <a:miter/>
            </a:ln>
          </p:spPr>
        </p:sp>
      </p:grpSp>
      <p:grpSp>
        <p:nvGrpSpPr>
          <p:cNvPr name="Group 8" id="8"/>
          <p:cNvGrpSpPr/>
          <p:nvPr/>
        </p:nvGrpSpPr>
        <p:grpSpPr>
          <a:xfrm rot="0">
            <a:off x="10246043" y="2652712"/>
            <a:ext cx="198120" cy="337185"/>
            <a:chOff x="0" y="0"/>
            <a:chExt cx="264160" cy="449580"/>
          </a:xfrm>
        </p:grpSpPr>
        <p:sp>
          <p:nvSpPr>
            <p:cNvPr name="Freeform 9" id="9"/>
            <p:cNvSpPr/>
            <p:nvPr/>
          </p:nvSpPr>
          <p:spPr>
            <a:xfrm flipH="false" flipV="false" rot="0">
              <a:off x="50800" y="45720"/>
              <a:ext cx="168910" cy="356870"/>
            </a:xfrm>
            <a:custGeom>
              <a:avLst/>
              <a:gdLst/>
              <a:ahLst/>
              <a:cxnLst/>
              <a:rect r="r" b="b" t="t" l="l"/>
              <a:pathLst>
                <a:path h="356870" w="168910">
                  <a:moveTo>
                    <a:pt x="3810" y="279400"/>
                  </a:moveTo>
                  <a:cubicBezTo>
                    <a:pt x="3810" y="60960"/>
                    <a:pt x="6350" y="46990"/>
                    <a:pt x="16510" y="34290"/>
                  </a:cubicBezTo>
                  <a:cubicBezTo>
                    <a:pt x="26670" y="21590"/>
                    <a:pt x="43180" y="10160"/>
                    <a:pt x="59690" y="5080"/>
                  </a:cubicBezTo>
                  <a:cubicBezTo>
                    <a:pt x="74930" y="1270"/>
                    <a:pt x="95250" y="0"/>
                    <a:pt x="110490" y="7620"/>
                  </a:cubicBezTo>
                  <a:cubicBezTo>
                    <a:pt x="129540" y="17780"/>
                    <a:pt x="154940" y="44450"/>
                    <a:pt x="160020" y="66040"/>
                  </a:cubicBezTo>
                  <a:cubicBezTo>
                    <a:pt x="165100" y="87630"/>
                    <a:pt x="154940" y="123190"/>
                    <a:pt x="139700" y="138430"/>
                  </a:cubicBezTo>
                  <a:cubicBezTo>
                    <a:pt x="124460" y="154940"/>
                    <a:pt x="88900" y="165100"/>
                    <a:pt x="68580" y="163830"/>
                  </a:cubicBezTo>
                  <a:cubicBezTo>
                    <a:pt x="50800" y="161290"/>
                    <a:pt x="33020" y="151130"/>
                    <a:pt x="22860" y="138430"/>
                  </a:cubicBezTo>
                  <a:cubicBezTo>
                    <a:pt x="11430" y="127000"/>
                    <a:pt x="1270" y="109220"/>
                    <a:pt x="0" y="92710"/>
                  </a:cubicBezTo>
                  <a:cubicBezTo>
                    <a:pt x="0" y="71120"/>
                    <a:pt x="11430" y="35560"/>
                    <a:pt x="29210" y="21590"/>
                  </a:cubicBezTo>
                  <a:cubicBezTo>
                    <a:pt x="45720" y="7620"/>
                    <a:pt x="82550" y="1270"/>
                    <a:pt x="102870" y="5080"/>
                  </a:cubicBezTo>
                  <a:cubicBezTo>
                    <a:pt x="119380" y="8890"/>
                    <a:pt x="135890" y="21590"/>
                    <a:pt x="146050" y="34290"/>
                  </a:cubicBezTo>
                  <a:cubicBezTo>
                    <a:pt x="154940" y="46990"/>
                    <a:pt x="158750" y="60960"/>
                    <a:pt x="162560" y="83820"/>
                  </a:cubicBezTo>
                  <a:cubicBezTo>
                    <a:pt x="168910" y="127000"/>
                    <a:pt x="166370" y="236220"/>
                    <a:pt x="158750" y="279400"/>
                  </a:cubicBezTo>
                  <a:cubicBezTo>
                    <a:pt x="153670" y="303530"/>
                    <a:pt x="148590" y="318770"/>
                    <a:pt x="138430" y="331470"/>
                  </a:cubicBezTo>
                  <a:cubicBezTo>
                    <a:pt x="130810" y="341630"/>
                    <a:pt x="120650" y="347980"/>
                    <a:pt x="107950" y="351790"/>
                  </a:cubicBezTo>
                  <a:cubicBezTo>
                    <a:pt x="93980" y="356870"/>
                    <a:pt x="68580" y="356870"/>
                    <a:pt x="53340" y="351790"/>
                  </a:cubicBezTo>
                  <a:cubicBezTo>
                    <a:pt x="41910" y="347980"/>
                    <a:pt x="31750" y="341630"/>
                    <a:pt x="22860" y="331470"/>
                  </a:cubicBezTo>
                  <a:cubicBezTo>
                    <a:pt x="13970" y="318770"/>
                    <a:pt x="3810" y="279400"/>
                    <a:pt x="3810" y="279400"/>
                  </a:cubicBezTo>
                </a:path>
              </a:pathLst>
            </a:custGeom>
            <a:solidFill>
              <a:srgbClr val="EDF0F2"/>
            </a:solidFill>
            <a:ln cap="sq">
              <a:noFill/>
              <a:prstDash val="solid"/>
              <a:miter/>
            </a:ln>
          </p:spPr>
        </p:sp>
      </p:grpSp>
      <p:grpSp>
        <p:nvGrpSpPr>
          <p:cNvPr name="Group 10" id="10"/>
          <p:cNvGrpSpPr/>
          <p:nvPr/>
        </p:nvGrpSpPr>
        <p:grpSpPr>
          <a:xfrm rot="0">
            <a:off x="10245090" y="4409122"/>
            <a:ext cx="210503" cy="361950"/>
            <a:chOff x="0" y="0"/>
            <a:chExt cx="280670" cy="482600"/>
          </a:xfrm>
        </p:grpSpPr>
        <p:sp>
          <p:nvSpPr>
            <p:cNvPr name="Freeform 11" id="11"/>
            <p:cNvSpPr/>
            <p:nvPr/>
          </p:nvSpPr>
          <p:spPr>
            <a:xfrm flipH="false" flipV="false" rot="0">
              <a:off x="44450" y="44450"/>
              <a:ext cx="200660" cy="391160"/>
            </a:xfrm>
            <a:custGeom>
              <a:avLst/>
              <a:gdLst/>
              <a:ahLst/>
              <a:cxnLst/>
              <a:rect r="r" b="b" t="t" l="l"/>
              <a:pathLst>
                <a:path h="391160" w="200660">
                  <a:moveTo>
                    <a:pt x="25400" y="313690"/>
                  </a:moveTo>
                  <a:cubicBezTo>
                    <a:pt x="35560" y="109220"/>
                    <a:pt x="102870" y="165100"/>
                    <a:pt x="100330" y="170180"/>
                  </a:cubicBezTo>
                  <a:cubicBezTo>
                    <a:pt x="99060" y="173990"/>
                    <a:pt x="63500" y="167640"/>
                    <a:pt x="49530" y="161290"/>
                  </a:cubicBezTo>
                  <a:cubicBezTo>
                    <a:pt x="36830" y="154940"/>
                    <a:pt x="26670" y="146050"/>
                    <a:pt x="20320" y="134620"/>
                  </a:cubicBezTo>
                  <a:cubicBezTo>
                    <a:pt x="11430" y="119380"/>
                    <a:pt x="5080" y="93980"/>
                    <a:pt x="6350" y="77470"/>
                  </a:cubicBezTo>
                  <a:cubicBezTo>
                    <a:pt x="7620" y="63500"/>
                    <a:pt x="11430" y="50800"/>
                    <a:pt x="21590" y="40640"/>
                  </a:cubicBezTo>
                  <a:cubicBezTo>
                    <a:pt x="34290" y="25400"/>
                    <a:pt x="68580" y="0"/>
                    <a:pt x="90170" y="6350"/>
                  </a:cubicBezTo>
                  <a:cubicBezTo>
                    <a:pt x="119380" y="13970"/>
                    <a:pt x="170180" y="95250"/>
                    <a:pt x="171450" y="130810"/>
                  </a:cubicBezTo>
                  <a:cubicBezTo>
                    <a:pt x="172720" y="156210"/>
                    <a:pt x="153670" y="186690"/>
                    <a:pt x="134620" y="199390"/>
                  </a:cubicBezTo>
                  <a:cubicBezTo>
                    <a:pt x="116840" y="212090"/>
                    <a:pt x="78740" y="215900"/>
                    <a:pt x="58420" y="207010"/>
                  </a:cubicBezTo>
                  <a:cubicBezTo>
                    <a:pt x="36830" y="199390"/>
                    <a:pt x="12700" y="170180"/>
                    <a:pt x="7620" y="148590"/>
                  </a:cubicBezTo>
                  <a:cubicBezTo>
                    <a:pt x="2540" y="125730"/>
                    <a:pt x="15240" y="90170"/>
                    <a:pt x="29210" y="73660"/>
                  </a:cubicBezTo>
                  <a:cubicBezTo>
                    <a:pt x="39370" y="59690"/>
                    <a:pt x="58420" y="52070"/>
                    <a:pt x="74930" y="49530"/>
                  </a:cubicBezTo>
                  <a:cubicBezTo>
                    <a:pt x="91440" y="45720"/>
                    <a:pt x="113030" y="48260"/>
                    <a:pt x="127000" y="57150"/>
                  </a:cubicBezTo>
                  <a:cubicBezTo>
                    <a:pt x="146050" y="68580"/>
                    <a:pt x="166370" y="100330"/>
                    <a:pt x="171450" y="121920"/>
                  </a:cubicBezTo>
                  <a:cubicBezTo>
                    <a:pt x="173990" y="138430"/>
                    <a:pt x="167640" y="158750"/>
                    <a:pt x="160020" y="172720"/>
                  </a:cubicBezTo>
                  <a:cubicBezTo>
                    <a:pt x="151130" y="187960"/>
                    <a:pt x="135890" y="201930"/>
                    <a:pt x="119380" y="207010"/>
                  </a:cubicBezTo>
                  <a:cubicBezTo>
                    <a:pt x="99060" y="213360"/>
                    <a:pt x="60960" y="212090"/>
                    <a:pt x="41910" y="199390"/>
                  </a:cubicBezTo>
                  <a:cubicBezTo>
                    <a:pt x="22860" y="186690"/>
                    <a:pt x="0" y="135890"/>
                    <a:pt x="6350" y="130810"/>
                  </a:cubicBezTo>
                  <a:cubicBezTo>
                    <a:pt x="12700" y="124460"/>
                    <a:pt x="87630" y="170180"/>
                    <a:pt x="87630" y="171450"/>
                  </a:cubicBezTo>
                  <a:cubicBezTo>
                    <a:pt x="87630" y="171450"/>
                    <a:pt x="45720" y="160020"/>
                    <a:pt x="33020" y="149860"/>
                  </a:cubicBezTo>
                  <a:cubicBezTo>
                    <a:pt x="21590" y="140970"/>
                    <a:pt x="15240" y="129540"/>
                    <a:pt x="11430" y="116840"/>
                  </a:cubicBezTo>
                  <a:cubicBezTo>
                    <a:pt x="6350" y="100330"/>
                    <a:pt x="6350" y="73660"/>
                    <a:pt x="11430" y="58420"/>
                  </a:cubicBezTo>
                  <a:cubicBezTo>
                    <a:pt x="16510" y="44450"/>
                    <a:pt x="22860" y="34290"/>
                    <a:pt x="34290" y="25400"/>
                  </a:cubicBezTo>
                  <a:cubicBezTo>
                    <a:pt x="50800" y="15240"/>
                    <a:pt x="83820" y="0"/>
                    <a:pt x="105410" y="7620"/>
                  </a:cubicBezTo>
                  <a:cubicBezTo>
                    <a:pt x="134620" y="17780"/>
                    <a:pt x="170180" y="72390"/>
                    <a:pt x="184150" y="118110"/>
                  </a:cubicBezTo>
                  <a:cubicBezTo>
                    <a:pt x="200660" y="171450"/>
                    <a:pt x="189230" y="269240"/>
                    <a:pt x="180340" y="313690"/>
                  </a:cubicBezTo>
                  <a:cubicBezTo>
                    <a:pt x="176530" y="336550"/>
                    <a:pt x="170180" y="351790"/>
                    <a:pt x="161290" y="364490"/>
                  </a:cubicBezTo>
                  <a:cubicBezTo>
                    <a:pt x="152400" y="374650"/>
                    <a:pt x="142240" y="382270"/>
                    <a:pt x="130810" y="386080"/>
                  </a:cubicBezTo>
                  <a:cubicBezTo>
                    <a:pt x="115570" y="391160"/>
                    <a:pt x="90170" y="391160"/>
                    <a:pt x="74930" y="386080"/>
                  </a:cubicBezTo>
                  <a:cubicBezTo>
                    <a:pt x="62230" y="382270"/>
                    <a:pt x="52070" y="374650"/>
                    <a:pt x="44450" y="364490"/>
                  </a:cubicBezTo>
                  <a:cubicBezTo>
                    <a:pt x="34290" y="351790"/>
                    <a:pt x="25400" y="313690"/>
                    <a:pt x="25400" y="313690"/>
                  </a:cubicBezTo>
                </a:path>
              </a:pathLst>
            </a:custGeom>
            <a:solidFill>
              <a:srgbClr val="EDF0F2"/>
            </a:solidFill>
            <a:ln cap="sq">
              <a:noFill/>
              <a:prstDash val="solid"/>
              <a:miter/>
            </a:ln>
          </p:spPr>
        </p:sp>
      </p:grpSp>
      <p:grpSp>
        <p:nvGrpSpPr>
          <p:cNvPr name="Group 12" id="12"/>
          <p:cNvGrpSpPr/>
          <p:nvPr/>
        </p:nvGrpSpPr>
        <p:grpSpPr>
          <a:xfrm rot="0">
            <a:off x="10414635" y="6750368"/>
            <a:ext cx="207645" cy="347662"/>
            <a:chOff x="0" y="0"/>
            <a:chExt cx="276860" cy="463550"/>
          </a:xfrm>
        </p:grpSpPr>
        <p:sp>
          <p:nvSpPr>
            <p:cNvPr name="Freeform 13" id="13"/>
            <p:cNvSpPr/>
            <p:nvPr/>
          </p:nvSpPr>
          <p:spPr>
            <a:xfrm flipH="false" flipV="false" rot="0">
              <a:off x="48260" y="46990"/>
              <a:ext cx="186690" cy="372110"/>
            </a:xfrm>
            <a:custGeom>
              <a:avLst/>
              <a:gdLst/>
              <a:ahLst/>
              <a:cxnLst/>
              <a:rect r="r" b="b" t="t" l="l"/>
              <a:pathLst>
                <a:path h="372110" w="186690">
                  <a:moveTo>
                    <a:pt x="20320" y="293370"/>
                  </a:moveTo>
                  <a:cubicBezTo>
                    <a:pt x="5080" y="59690"/>
                    <a:pt x="8890" y="45720"/>
                    <a:pt x="19050" y="33020"/>
                  </a:cubicBezTo>
                  <a:cubicBezTo>
                    <a:pt x="29210" y="20320"/>
                    <a:pt x="45720" y="8890"/>
                    <a:pt x="62230" y="3810"/>
                  </a:cubicBezTo>
                  <a:cubicBezTo>
                    <a:pt x="77470" y="0"/>
                    <a:pt x="97790" y="1270"/>
                    <a:pt x="113030" y="6350"/>
                  </a:cubicBezTo>
                  <a:cubicBezTo>
                    <a:pt x="128270" y="12700"/>
                    <a:pt x="144780" y="26670"/>
                    <a:pt x="153670" y="40640"/>
                  </a:cubicBezTo>
                  <a:cubicBezTo>
                    <a:pt x="161290" y="54610"/>
                    <a:pt x="167640" y="73660"/>
                    <a:pt x="163830" y="91440"/>
                  </a:cubicBezTo>
                  <a:cubicBezTo>
                    <a:pt x="160020" y="111760"/>
                    <a:pt x="140970" y="143510"/>
                    <a:pt x="121920" y="154940"/>
                  </a:cubicBezTo>
                  <a:cubicBezTo>
                    <a:pt x="101600" y="165100"/>
                    <a:pt x="64770" y="165100"/>
                    <a:pt x="45720" y="154940"/>
                  </a:cubicBezTo>
                  <a:cubicBezTo>
                    <a:pt x="25400" y="143510"/>
                    <a:pt x="5080" y="113030"/>
                    <a:pt x="2540" y="91440"/>
                  </a:cubicBezTo>
                  <a:cubicBezTo>
                    <a:pt x="0" y="68580"/>
                    <a:pt x="13970" y="35560"/>
                    <a:pt x="30480" y="20320"/>
                  </a:cubicBezTo>
                  <a:cubicBezTo>
                    <a:pt x="48260" y="6350"/>
                    <a:pt x="85090" y="0"/>
                    <a:pt x="105410" y="3810"/>
                  </a:cubicBezTo>
                  <a:cubicBezTo>
                    <a:pt x="121920" y="7620"/>
                    <a:pt x="138430" y="20320"/>
                    <a:pt x="148590" y="33020"/>
                  </a:cubicBezTo>
                  <a:cubicBezTo>
                    <a:pt x="158750" y="45720"/>
                    <a:pt x="170180" y="77470"/>
                    <a:pt x="165100" y="82550"/>
                  </a:cubicBezTo>
                  <a:cubicBezTo>
                    <a:pt x="160020" y="87630"/>
                    <a:pt x="130810" y="64770"/>
                    <a:pt x="125730" y="69850"/>
                  </a:cubicBezTo>
                  <a:cubicBezTo>
                    <a:pt x="119380" y="78740"/>
                    <a:pt x="168910" y="134620"/>
                    <a:pt x="177800" y="172720"/>
                  </a:cubicBezTo>
                  <a:cubicBezTo>
                    <a:pt x="186690" y="214630"/>
                    <a:pt x="182880" y="279400"/>
                    <a:pt x="172720" y="311150"/>
                  </a:cubicBezTo>
                  <a:cubicBezTo>
                    <a:pt x="166370" y="332740"/>
                    <a:pt x="156210" y="347980"/>
                    <a:pt x="140970" y="356870"/>
                  </a:cubicBezTo>
                  <a:cubicBezTo>
                    <a:pt x="124460" y="367030"/>
                    <a:pt x="90170" y="372110"/>
                    <a:pt x="69850" y="365760"/>
                  </a:cubicBezTo>
                  <a:cubicBezTo>
                    <a:pt x="53340" y="360680"/>
                    <a:pt x="36830" y="342900"/>
                    <a:pt x="29210" y="328930"/>
                  </a:cubicBezTo>
                  <a:cubicBezTo>
                    <a:pt x="22860" y="317500"/>
                    <a:pt x="20320" y="293370"/>
                    <a:pt x="20320" y="293370"/>
                  </a:cubicBezTo>
                </a:path>
              </a:pathLst>
            </a:custGeom>
            <a:solidFill>
              <a:srgbClr val="EDF0F2"/>
            </a:solidFill>
            <a:ln cap="sq">
              <a:noFill/>
              <a:prstDash val="solid"/>
              <a:miter/>
            </a:ln>
          </p:spPr>
        </p:sp>
      </p:grpSp>
      <p:grpSp>
        <p:nvGrpSpPr>
          <p:cNvPr name="Group 14" id="14"/>
          <p:cNvGrpSpPr/>
          <p:nvPr/>
        </p:nvGrpSpPr>
        <p:grpSpPr>
          <a:xfrm rot="0">
            <a:off x="16659225" y="4429125"/>
            <a:ext cx="229553" cy="323850"/>
            <a:chOff x="0" y="0"/>
            <a:chExt cx="306070" cy="431800"/>
          </a:xfrm>
        </p:grpSpPr>
        <p:sp>
          <p:nvSpPr>
            <p:cNvPr name="Freeform 15" id="15"/>
            <p:cNvSpPr/>
            <p:nvPr/>
          </p:nvSpPr>
          <p:spPr>
            <a:xfrm flipH="false" flipV="false" rot="0">
              <a:off x="27940" y="48260"/>
              <a:ext cx="227330" cy="340360"/>
            </a:xfrm>
            <a:custGeom>
              <a:avLst/>
              <a:gdLst/>
              <a:ahLst/>
              <a:cxnLst/>
              <a:rect r="r" b="b" t="t" l="l"/>
              <a:pathLst>
                <a:path h="340360" w="227330">
                  <a:moveTo>
                    <a:pt x="227330" y="114300"/>
                  </a:moveTo>
                  <a:cubicBezTo>
                    <a:pt x="215900" y="275590"/>
                    <a:pt x="190500" y="323850"/>
                    <a:pt x="160020" y="331470"/>
                  </a:cubicBezTo>
                  <a:cubicBezTo>
                    <a:pt x="125730" y="340360"/>
                    <a:pt x="50800" y="307340"/>
                    <a:pt x="26670" y="270510"/>
                  </a:cubicBezTo>
                  <a:cubicBezTo>
                    <a:pt x="0" y="229870"/>
                    <a:pt x="16510" y="128270"/>
                    <a:pt x="22860" y="86360"/>
                  </a:cubicBezTo>
                  <a:cubicBezTo>
                    <a:pt x="26670" y="63500"/>
                    <a:pt x="27940" y="48260"/>
                    <a:pt x="40640" y="35560"/>
                  </a:cubicBezTo>
                  <a:cubicBezTo>
                    <a:pt x="54610" y="19050"/>
                    <a:pt x="90170" y="2540"/>
                    <a:pt x="111760" y="2540"/>
                  </a:cubicBezTo>
                  <a:cubicBezTo>
                    <a:pt x="129540" y="1270"/>
                    <a:pt x="148590" y="11430"/>
                    <a:pt x="161290" y="21590"/>
                  </a:cubicBezTo>
                  <a:cubicBezTo>
                    <a:pt x="173990" y="33020"/>
                    <a:pt x="186690" y="49530"/>
                    <a:pt x="189230" y="68580"/>
                  </a:cubicBezTo>
                  <a:cubicBezTo>
                    <a:pt x="191770" y="90170"/>
                    <a:pt x="184150" y="127000"/>
                    <a:pt x="167640" y="143510"/>
                  </a:cubicBezTo>
                  <a:cubicBezTo>
                    <a:pt x="152400" y="161290"/>
                    <a:pt x="116840" y="172720"/>
                    <a:pt x="93980" y="168910"/>
                  </a:cubicBezTo>
                  <a:cubicBezTo>
                    <a:pt x="71120" y="165100"/>
                    <a:pt x="40640" y="142240"/>
                    <a:pt x="30480" y="121920"/>
                  </a:cubicBezTo>
                  <a:cubicBezTo>
                    <a:pt x="20320" y="100330"/>
                    <a:pt x="25400" y="62230"/>
                    <a:pt x="35560" y="43180"/>
                  </a:cubicBezTo>
                  <a:cubicBezTo>
                    <a:pt x="43180" y="26670"/>
                    <a:pt x="59690" y="13970"/>
                    <a:pt x="76200" y="7620"/>
                  </a:cubicBezTo>
                  <a:cubicBezTo>
                    <a:pt x="91440" y="1270"/>
                    <a:pt x="113030" y="0"/>
                    <a:pt x="129540" y="5080"/>
                  </a:cubicBezTo>
                  <a:cubicBezTo>
                    <a:pt x="146050" y="8890"/>
                    <a:pt x="163830" y="21590"/>
                    <a:pt x="173990" y="35560"/>
                  </a:cubicBezTo>
                  <a:cubicBezTo>
                    <a:pt x="184150" y="48260"/>
                    <a:pt x="187960" y="63500"/>
                    <a:pt x="191770" y="86360"/>
                  </a:cubicBezTo>
                  <a:cubicBezTo>
                    <a:pt x="198120" y="127000"/>
                    <a:pt x="205740" y="260350"/>
                    <a:pt x="187960" y="266700"/>
                  </a:cubicBezTo>
                  <a:cubicBezTo>
                    <a:pt x="173990" y="271780"/>
                    <a:pt x="142240" y="187960"/>
                    <a:pt x="119380" y="186690"/>
                  </a:cubicBezTo>
                  <a:cubicBezTo>
                    <a:pt x="97790" y="186690"/>
                    <a:pt x="66040" y="254000"/>
                    <a:pt x="55880" y="250190"/>
                  </a:cubicBezTo>
                  <a:cubicBezTo>
                    <a:pt x="43180" y="243840"/>
                    <a:pt x="60960" y="130810"/>
                    <a:pt x="73660" y="95250"/>
                  </a:cubicBezTo>
                  <a:cubicBezTo>
                    <a:pt x="81280" y="74930"/>
                    <a:pt x="92710" y="59690"/>
                    <a:pt x="105410" y="49530"/>
                  </a:cubicBezTo>
                  <a:cubicBezTo>
                    <a:pt x="115570" y="41910"/>
                    <a:pt x="127000" y="38100"/>
                    <a:pt x="139700" y="36830"/>
                  </a:cubicBezTo>
                  <a:cubicBezTo>
                    <a:pt x="156210" y="35560"/>
                    <a:pt x="179070" y="39370"/>
                    <a:pt x="193040" y="49530"/>
                  </a:cubicBezTo>
                  <a:cubicBezTo>
                    <a:pt x="209550" y="62230"/>
                    <a:pt x="227330" y="114300"/>
                    <a:pt x="227330" y="114300"/>
                  </a:cubicBezTo>
                </a:path>
              </a:pathLst>
            </a:custGeom>
            <a:solidFill>
              <a:srgbClr val="EDF0F2"/>
            </a:solidFill>
            <a:ln cap="sq">
              <a:noFill/>
              <a:prstDash val="solid"/>
              <a:miter/>
            </a:ln>
          </p:spPr>
        </p:sp>
      </p:grpSp>
      <p:grpSp>
        <p:nvGrpSpPr>
          <p:cNvPr name="Group 16" id="16"/>
          <p:cNvGrpSpPr/>
          <p:nvPr/>
        </p:nvGrpSpPr>
        <p:grpSpPr>
          <a:xfrm rot="0">
            <a:off x="14239875" y="6758940"/>
            <a:ext cx="218122" cy="341947"/>
            <a:chOff x="0" y="0"/>
            <a:chExt cx="290830" cy="455930"/>
          </a:xfrm>
        </p:grpSpPr>
        <p:sp>
          <p:nvSpPr>
            <p:cNvPr name="Freeform 17" id="17"/>
            <p:cNvSpPr/>
            <p:nvPr/>
          </p:nvSpPr>
          <p:spPr>
            <a:xfrm flipH="false" flipV="false" rot="0">
              <a:off x="53340" y="48260"/>
              <a:ext cx="186690" cy="359410"/>
            </a:xfrm>
            <a:custGeom>
              <a:avLst/>
              <a:gdLst/>
              <a:ahLst/>
              <a:cxnLst/>
              <a:rect r="r" b="b" t="t" l="l"/>
              <a:pathLst>
                <a:path h="359410" w="186690">
                  <a:moveTo>
                    <a:pt x="0" y="280670"/>
                  </a:moveTo>
                  <a:cubicBezTo>
                    <a:pt x="3810" y="130810"/>
                    <a:pt x="21590" y="50800"/>
                    <a:pt x="49530" y="24130"/>
                  </a:cubicBezTo>
                  <a:cubicBezTo>
                    <a:pt x="68580" y="6350"/>
                    <a:pt x="101600" y="1270"/>
                    <a:pt x="123190" y="3810"/>
                  </a:cubicBezTo>
                  <a:cubicBezTo>
                    <a:pt x="139700" y="6350"/>
                    <a:pt x="156210" y="19050"/>
                    <a:pt x="167640" y="31750"/>
                  </a:cubicBezTo>
                  <a:cubicBezTo>
                    <a:pt x="177800" y="44450"/>
                    <a:pt x="186690" y="62230"/>
                    <a:pt x="186690" y="80010"/>
                  </a:cubicBezTo>
                  <a:cubicBezTo>
                    <a:pt x="185420" y="100330"/>
                    <a:pt x="171450" y="134620"/>
                    <a:pt x="153670" y="148590"/>
                  </a:cubicBezTo>
                  <a:cubicBezTo>
                    <a:pt x="135890" y="162560"/>
                    <a:pt x="100330" y="167640"/>
                    <a:pt x="78740" y="161290"/>
                  </a:cubicBezTo>
                  <a:cubicBezTo>
                    <a:pt x="57150" y="153670"/>
                    <a:pt x="33020" y="127000"/>
                    <a:pt x="26670" y="105410"/>
                  </a:cubicBezTo>
                  <a:cubicBezTo>
                    <a:pt x="20320" y="83820"/>
                    <a:pt x="27940" y="48260"/>
                    <a:pt x="43180" y="30480"/>
                  </a:cubicBezTo>
                  <a:cubicBezTo>
                    <a:pt x="57150" y="13970"/>
                    <a:pt x="91440" y="0"/>
                    <a:pt x="114300" y="2540"/>
                  </a:cubicBezTo>
                  <a:cubicBezTo>
                    <a:pt x="135890" y="5080"/>
                    <a:pt x="165100" y="27940"/>
                    <a:pt x="176530" y="45720"/>
                  </a:cubicBezTo>
                  <a:cubicBezTo>
                    <a:pt x="186690" y="60960"/>
                    <a:pt x="186690" y="78740"/>
                    <a:pt x="185420" y="97790"/>
                  </a:cubicBezTo>
                  <a:cubicBezTo>
                    <a:pt x="182880" y="120650"/>
                    <a:pt x="162560" y="147320"/>
                    <a:pt x="156210" y="176530"/>
                  </a:cubicBezTo>
                  <a:cubicBezTo>
                    <a:pt x="149860" y="212090"/>
                    <a:pt x="161290" y="269240"/>
                    <a:pt x="152400" y="298450"/>
                  </a:cubicBezTo>
                  <a:cubicBezTo>
                    <a:pt x="144780" y="318770"/>
                    <a:pt x="134620" y="334010"/>
                    <a:pt x="120650" y="344170"/>
                  </a:cubicBezTo>
                  <a:cubicBezTo>
                    <a:pt x="106680" y="354330"/>
                    <a:pt x="85090" y="359410"/>
                    <a:pt x="67310" y="356870"/>
                  </a:cubicBezTo>
                  <a:cubicBezTo>
                    <a:pt x="50800" y="355600"/>
                    <a:pt x="30480" y="344170"/>
                    <a:pt x="19050" y="331470"/>
                  </a:cubicBezTo>
                  <a:cubicBezTo>
                    <a:pt x="7620" y="318770"/>
                    <a:pt x="0" y="280670"/>
                    <a:pt x="0" y="280670"/>
                  </a:cubicBezTo>
                </a:path>
              </a:pathLst>
            </a:custGeom>
            <a:solidFill>
              <a:srgbClr val="EDF0F2"/>
            </a:solidFill>
            <a:ln cap="sq">
              <a:noFill/>
              <a:prstDash val="solid"/>
              <a:miter/>
            </a:ln>
          </p:spPr>
        </p:sp>
      </p:grpSp>
      <p:grpSp>
        <p:nvGrpSpPr>
          <p:cNvPr name="Group 18" id="18"/>
          <p:cNvGrpSpPr/>
          <p:nvPr/>
        </p:nvGrpSpPr>
        <p:grpSpPr>
          <a:xfrm rot="0">
            <a:off x="10917555" y="8883968"/>
            <a:ext cx="222885" cy="376238"/>
            <a:chOff x="0" y="0"/>
            <a:chExt cx="297180" cy="501650"/>
          </a:xfrm>
        </p:grpSpPr>
        <p:sp>
          <p:nvSpPr>
            <p:cNvPr name="Freeform 19" id="19"/>
            <p:cNvSpPr/>
            <p:nvPr/>
          </p:nvSpPr>
          <p:spPr>
            <a:xfrm flipH="false" flipV="false" rot="0">
              <a:off x="48260" y="49530"/>
              <a:ext cx="200660" cy="403860"/>
            </a:xfrm>
            <a:custGeom>
              <a:avLst/>
              <a:gdLst/>
              <a:ahLst/>
              <a:cxnLst/>
              <a:rect r="r" b="b" t="t" l="l"/>
              <a:pathLst>
                <a:path h="403860" w="200660">
                  <a:moveTo>
                    <a:pt x="24130" y="312420"/>
                  </a:moveTo>
                  <a:cubicBezTo>
                    <a:pt x="35560" y="63500"/>
                    <a:pt x="44450" y="48260"/>
                    <a:pt x="60960" y="39370"/>
                  </a:cubicBezTo>
                  <a:cubicBezTo>
                    <a:pt x="78740" y="27940"/>
                    <a:pt x="115570" y="22860"/>
                    <a:pt x="135890" y="30480"/>
                  </a:cubicBezTo>
                  <a:cubicBezTo>
                    <a:pt x="154940" y="35560"/>
                    <a:pt x="170180" y="48260"/>
                    <a:pt x="180340" y="68580"/>
                  </a:cubicBezTo>
                  <a:cubicBezTo>
                    <a:pt x="194310" y="100330"/>
                    <a:pt x="190500" y="186690"/>
                    <a:pt x="182880" y="218440"/>
                  </a:cubicBezTo>
                  <a:cubicBezTo>
                    <a:pt x="179070" y="234950"/>
                    <a:pt x="173990" y="243840"/>
                    <a:pt x="163830" y="254000"/>
                  </a:cubicBezTo>
                  <a:cubicBezTo>
                    <a:pt x="152400" y="266700"/>
                    <a:pt x="129540" y="279400"/>
                    <a:pt x="111760" y="281940"/>
                  </a:cubicBezTo>
                  <a:cubicBezTo>
                    <a:pt x="92710" y="284480"/>
                    <a:pt x="68580" y="276860"/>
                    <a:pt x="53340" y="267970"/>
                  </a:cubicBezTo>
                  <a:cubicBezTo>
                    <a:pt x="41910" y="260350"/>
                    <a:pt x="34290" y="252730"/>
                    <a:pt x="26670" y="237490"/>
                  </a:cubicBezTo>
                  <a:cubicBezTo>
                    <a:pt x="12700" y="208280"/>
                    <a:pt x="0" y="123190"/>
                    <a:pt x="2540" y="86360"/>
                  </a:cubicBezTo>
                  <a:cubicBezTo>
                    <a:pt x="3810" y="64770"/>
                    <a:pt x="8890" y="48260"/>
                    <a:pt x="20320" y="35560"/>
                  </a:cubicBezTo>
                  <a:cubicBezTo>
                    <a:pt x="30480" y="21590"/>
                    <a:pt x="48260" y="8890"/>
                    <a:pt x="64770" y="5080"/>
                  </a:cubicBezTo>
                  <a:cubicBezTo>
                    <a:pt x="81280" y="0"/>
                    <a:pt x="102870" y="1270"/>
                    <a:pt x="118110" y="7620"/>
                  </a:cubicBezTo>
                  <a:cubicBezTo>
                    <a:pt x="134620" y="13970"/>
                    <a:pt x="151130" y="27940"/>
                    <a:pt x="160020" y="43180"/>
                  </a:cubicBezTo>
                  <a:cubicBezTo>
                    <a:pt x="168910" y="57150"/>
                    <a:pt x="175260" y="77470"/>
                    <a:pt x="171450" y="95250"/>
                  </a:cubicBezTo>
                  <a:cubicBezTo>
                    <a:pt x="167640" y="116840"/>
                    <a:pt x="146050" y="149860"/>
                    <a:pt x="127000" y="161290"/>
                  </a:cubicBezTo>
                  <a:cubicBezTo>
                    <a:pt x="111760" y="171450"/>
                    <a:pt x="90170" y="172720"/>
                    <a:pt x="73660" y="170180"/>
                  </a:cubicBezTo>
                  <a:cubicBezTo>
                    <a:pt x="57150" y="167640"/>
                    <a:pt x="36830" y="158750"/>
                    <a:pt x="25400" y="144780"/>
                  </a:cubicBezTo>
                  <a:cubicBezTo>
                    <a:pt x="11430" y="128270"/>
                    <a:pt x="1270" y="90170"/>
                    <a:pt x="3810" y="68580"/>
                  </a:cubicBezTo>
                  <a:cubicBezTo>
                    <a:pt x="6350" y="50800"/>
                    <a:pt x="19050" y="33020"/>
                    <a:pt x="31750" y="21590"/>
                  </a:cubicBezTo>
                  <a:cubicBezTo>
                    <a:pt x="45720" y="10160"/>
                    <a:pt x="66040" y="2540"/>
                    <a:pt x="82550" y="1270"/>
                  </a:cubicBezTo>
                  <a:cubicBezTo>
                    <a:pt x="100330" y="1270"/>
                    <a:pt x="120650" y="6350"/>
                    <a:pt x="134620" y="16510"/>
                  </a:cubicBezTo>
                  <a:cubicBezTo>
                    <a:pt x="148590" y="25400"/>
                    <a:pt x="160020" y="39370"/>
                    <a:pt x="167640" y="59690"/>
                  </a:cubicBezTo>
                  <a:cubicBezTo>
                    <a:pt x="181610" y="93980"/>
                    <a:pt x="189230" y="185420"/>
                    <a:pt x="182880" y="218440"/>
                  </a:cubicBezTo>
                  <a:cubicBezTo>
                    <a:pt x="179070" y="234950"/>
                    <a:pt x="173990" y="243840"/>
                    <a:pt x="163830" y="254000"/>
                  </a:cubicBezTo>
                  <a:cubicBezTo>
                    <a:pt x="152400" y="266700"/>
                    <a:pt x="129540" y="279400"/>
                    <a:pt x="111760" y="281940"/>
                  </a:cubicBezTo>
                  <a:cubicBezTo>
                    <a:pt x="92710" y="284480"/>
                    <a:pt x="68580" y="278130"/>
                    <a:pt x="53340" y="267970"/>
                  </a:cubicBezTo>
                  <a:cubicBezTo>
                    <a:pt x="38100" y="256540"/>
                    <a:pt x="25400" y="241300"/>
                    <a:pt x="20320" y="218440"/>
                  </a:cubicBezTo>
                  <a:cubicBezTo>
                    <a:pt x="11430" y="184150"/>
                    <a:pt x="17780" y="100330"/>
                    <a:pt x="34290" y="68580"/>
                  </a:cubicBezTo>
                  <a:cubicBezTo>
                    <a:pt x="44450" y="48260"/>
                    <a:pt x="60960" y="36830"/>
                    <a:pt x="78740" y="30480"/>
                  </a:cubicBezTo>
                  <a:cubicBezTo>
                    <a:pt x="95250" y="22860"/>
                    <a:pt x="119380" y="22860"/>
                    <a:pt x="135890" y="29210"/>
                  </a:cubicBezTo>
                  <a:cubicBezTo>
                    <a:pt x="153670" y="36830"/>
                    <a:pt x="170180" y="52070"/>
                    <a:pt x="180340" y="68580"/>
                  </a:cubicBezTo>
                  <a:cubicBezTo>
                    <a:pt x="190500" y="85090"/>
                    <a:pt x="194310" y="105410"/>
                    <a:pt x="196850" y="132080"/>
                  </a:cubicBezTo>
                  <a:cubicBezTo>
                    <a:pt x="200660" y="172720"/>
                    <a:pt x="194310" y="246380"/>
                    <a:pt x="186690" y="289560"/>
                  </a:cubicBezTo>
                  <a:cubicBezTo>
                    <a:pt x="180340" y="321310"/>
                    <a:pt x="177800" y="353060"/>
                    <a:pt x="162560" y="372110"/>
                  </a:cubicBezTo>
                  <a:cubicBezTo>
                    <a:pt x="151130" y="387350"/>
                    <a:pt x="134620" y="398780"/>
                    <a:pt x="116840" y="401320"/>
                  </a:cubicBezTo>
                  <a:cubicBezTo>
                    <a:pt x="96520" y="403860"/>
                    <a:pt x="62230" y="396240"/>
                    <a:pt x="46990" y="381000"/>
                  </a:cubicBezTo>
                  <a:cubicBezTo>
                    <a:pt x="31750" y="365760"/>
                    <a:pt x="24130" y="312420"/>
                    <a:pt x="24130" y="312420"/>
                  </a:cubicBezTo>
                </a:path>
              </a:pathLst>
            </a:custGeom>
            <a:solidFill>
              <a:srgbClr val="EDF0F2"/>
            </a:solidFill>
            <a:ln cap="sq">
              <a:noFill/>
              <a:prstDash val="solid"/>
              <a:miter/>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DAGDD1oAO3M</dc:identifier>
  <dcterms:modified xsi:type="dcterms:W3CDTF">2011-08-01T06:04:30Z</dcterms:modified>
  <cp:revision>1</cp:revision>
  <dc:title>Capstone</dc:title>
</cp:coreProperties>
</file>

<file path=docProps/thumbnail.jpeg>
</file>